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Glass Antiqua" panose="02000506000000020004" pitchFamily="2" charset="0"/>
      <p:regular r:id="rId20"/>
    </p:embeddedFont>
    <p:embeddedFont>
      <p:font typeface="Inter" panose="020B0502030000000004" pitchFamily="34" charset="0"/>
      <p:regular r:id="rId21"/>
    </p:embeddedFont>
    <p:embeddedFont>
      <p:font typeface="Inter Bold" panose="020B0802030000000004" pitchFamily="34" charset="0"/>
      <p:regular r:id="rId22"/>
    </p:embeddedFont>
    <p:embeddedFont>
      <p:font typeface="Lucky Bones" pitchFamily="2" charset="77"/>
      <p:regular r:id="rId23"/>
    </p:embeddedFont>
    <p:embeddedFont>
      <p:font typeface="TAN Tangkiwood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5" autoAdjust="0"/>
    <p:restoredTop sz="94595" autoAdjust="0"/>
  </p:normalViewPr>
  <p:slideViewPr>
    <p:cSldViewPr>
      <p:cViewPr varScale="1">
        <p:scale>
          <a:sx n="72" d="100"/>
          <a:sy n="72" d="100"/>
        </p:scale>
        <p:origin x="114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2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e.org.uk/guidance/ng46/evidence/full-guideline-pdf-2427186353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12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hyperlink" Target="https://www.nice.org.uk/guidance/ng193/resources/visual-summary-pdf-9073473517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bnf.nice.org.uk/drugs/morphin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2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hyperlink" Target="https://www.youtube.com/watch?v=C_3phB93rvI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68860" y="4845307"/>
            <a:ext cx="2653786" cy="26537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19416" y="2489714"/>
            <a:ext cx="1424887" cy="17092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79509" y="6088002"/>
            <a:ext cx="1424887" cy="17092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83846" y="2491743"/>
            <a:ext cx="2653786" cy="26537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83603" y="3056921"/>
            <a:ext cx="13120793" cy="440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31"/>
              </a:lnSpc>
            </a:pPr>
            <a:r>
              <a:rPr lang="en-US" sz="18393">
                <a:solidFill>
                  <a:srgbClr val="303030"/>
                </a:solidFill>
                <a:latin typeface="TAN Tangkiwood"/>
              </a:rPr>
              <a:t>Oramorph Audit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70552" y="8628002"/>
            <a:ext cx="7221695" cy="63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685">
                <a:solidFill>
                  <a:srgbClr val="303030"/>
                </a:solidFill>
                <a:latin typeface="Glass Antiqua"/>
              </a:rPr>
              <a:t>By Zoë Gregory and Josie Shipman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928128"/>
            <a:ext cx="4660344" cy="46603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10591506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70687" y="6002331"/>
            <a:ext cx="12879113" cy="3560769"/>
            <a:chOff x="0" y="0"/>
            <a:chExt cx="4356638" cy="1204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6638" cy="1204507"/>
            </a:xfrm>
            <a:custGeom>
              <a:avLst/>
              <a:gdLst/>
              <a:ahLst/>
              <a:cxnLst/>
              <a:rect l="l" t="t" r="r" b="b"/>
              <a:pathLst>
                <a:path w="4356638" h="1204507">
                  <a:moveTo>
                    <a:pt x="0" y="0"/>
                  </a:moveTo>
                  <a:lnTo>
                    <a:pt x="4356638" y="0"/>
                  </a:lnTo>
                  <a:lnTo>
                    <a:pt x="4356638" y="1204507"/>
                  </a:lnTo>
                  <a:lnTo>
                    <a:pt x="0" y="1204507"/>
                  </a:lnTo>
                  <a:close/>
                </a:path>
              </a:pathLst>
            </a:custGeom>
            <a:solidFill>
              <a:srgbClr val="33909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41735" y="166212"/>
            <a:ext cx="7804330" cy="55313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46065" y="2093672"/>
            <a:ext cx="4660344" cy="466034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380187" y="5811831"/>
            <a:ext cx="12879113" cy="3560769"/>
            <a:chOff x="0" y="0"/>
            <a:chExt cx="4356638" cy="1204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56638" cy="1204507"/>
            </a:xfrm>
            <a:custGeom>
              <a:avLst/>
              <a:gdLst/>
              <a:ahLst/>
              <a:cxnLst/>
              <a:rect l="l" t="t" r="r" b="b"/>
              <a:pathLst>
                <a:path w="4356638" h="1204507">
                  <a:moveTo>
                    <a:pt x="0" y="0"/>
                  </a:moveTo>
                  <a:lnTo>
                    <a:pt x="4356638" y="0"/>
                  </a:lnTo>
                  <a:lnTo>
                    <a:pt x="4356638" y="1204507"/>
                  </a:lnTo>
                  <a:lnTo>
                    <a:pt x="0" y="1204507"/>
                  </a:lnTo>
                  <a:close/>
                </a:path>
              </a:pathLst>
            </a:custGeom>
            <a:solidFill>
              <a:srgbClr val="FFB1A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892341" y="1808894"/>
            <a:ext cx="6888633" cy="355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5"/>
              </a:lnSpc>
            </a:pPr>
            <a:r>
              <a:rPr lang="en-US" sz="13500">
                <a:solidFill>
                  <a:srgbClr val="303030"/>
                </a:solidFill>
                <a:latin typeface="TAN Tangkiwood"/>
              </a:rPr>
              <a:t>Data Collection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63709" y="5830881"/>
            <a:ext cx="11964713" cy="3526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560" lvl="1" indent="-344280" algn="just">
              <a:lnSpc>
                <a:spcPts val="3508"/>
              </a:lnSpc>
              <a:buFont typeface="Arial"/>
              <a:buChar char="•"/>
            </a:pPr>
            <a:r>
              <a:rPr lang="en-US" sz="3189">
                <a:solidFill>
                  <a:srgbClr val="303030"/>
                </a:solidFill>
                <a:latin typeface="Inter"/>
              </a:rPr>
              <a:t>Participants: everyone on a repeat oramorph prescription who wasn't a palliative care patient - 98 participants</a:t>
            </a:r>
          </a:p>
          <a:p>
            <a:pPr marL="688560" lvl="1" indent="-344280" algn="just">
              <a:lnSpc>
                <a:spcPts val="3508"/>
              </a:lnSpc>
              <a:buFont typeface="Arial"/>
              <a:buChar char="•"/>
            </a:pPr>
            <a:r>
              <a:rPr lang="en-US" sz="3189">
                <a:solidFill>
                  <a:srgbClr val="303030"/>
                </a:solidFill>
                <a:latin typeface="Inter"/>
              </a:rPr>
              <a:t>Looked at the prescription:</a:t>
            </a:r>
          </a:p>
          <a:p>
            <a:pPr marL="1377120" lvl="2" indent="-459040" algn="just">
              <a:lnSpc>
                <a:spcPts val="3508"/>
              </a:lnSpc>
              <a:buFont typeface="Arial"/>
              <a:buChar char="⚬"/>
            </a:pPr>
            <a:r>
              <a:rPr lang="en-US" sz="3189">
                <a:solidFill>
                  <a:srgbClr val="303030"/>
                </a:solidFill>
                <a:latin typeface="Inter"/>
              </a:rPr>
              <a:t>Is the amount of drug required specified in mg and ml?</a:t>
            </a:r>
          </a:p>
          <a:p>
            <a:pPr marL="1377120" lvl="2" indent="-459040" algn="just">
              <a:lnSpc>
                <a:spcPts val="3508"/>
              </a:lnSpc>
              <a:buFont typeface="Arial"/>
              <a:buChar char="⚬"/>
            </a:pPr>
            <a:r>
              <a:rPr lang="en-US" sz="3189">
                <a:solidFill>
                  <a:srgbClr val="303030"/>
                </a:solidFill>
                <a:latin typeface="Inter"/>
              </a:rPr>
              <a:t>Is the dose frequency specified?</a:t>
            </a:r>
          </a:p>
          <a:p>
            <a:pPr marL="1377120" lvl="2" indent="-459040" algn="just">
              <a:lnSpc>
                <a:spcPts val="3508"/>
              </a:lnSpc>
              <a:buFont typeface="Arial"/>
              <a:buChar char="⚬"/>
            </a:pPr>
            <a:r>
              <a:rPr lang="en-US" sz="3189">
                <a:solidFill>
                  <a:srgbClr val="303030"/>
                </a:solidFill>
                <a:latin typeface="Inter"/>
              </a:rPr>
              <a:t>Is the maximum daily dose specified?</a:t>
            </a:r>
          </a:p>
          <a:p>
            <a:pPr marL="1377120" lvl="2" indent="-459040" algn="just">
              <a:lnSpc>
                <a:spcPts val="3508"/>
              </a:lnSpc>
              <a:buFont typeface="Arial"/>
              <a:buChar char="⚬"/>
            </a:pPr>
            <a:r>
              <a:rPr lang="en-US" sz="3189">
                <a:solidFill>
                  <a:srgbClr val="303030"/>
                </a:solidFill>
                <a:latin typeface="Inter"/>
              </a:rPr>
              <a:t>Any errors in these three fields?</a:t>
            </a:r>
          </a:p>
          <a:p>
            <a:pPr marL="1377120" lvl="2" indent="-459040" algn="just">
              <a:lnSpc>
                <a:spcPts val="3508"/>
              </a:lnSpc>
              <a:buFont typeface="Arial"/>
              <a:buChar char="⚬"/>
            </a:pPr>
            <a:r>
              <a:rPr lang="en-US" sz="3189">
                <a:solidFill>
                  <a:srgbClr val="303030"/>
                </a:solidFill>
                <a:latin typeface="Inter"/>
              </a:rPr>
              <a:t>Are they on any other opioids?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53023" y="4913061"/>
            <a:ext cx="6888633" cy="903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6001">
                <a:solidFill>
                  <a:srgbClr val="303030"/>
                </a:solidFill>
                <a:latin typeface="TAN Tangkiwood"/>
              </a:rPr>
              <a:t>using EMIS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040459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506" y="0"/>
            <a:ext cx="10591506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7667" y="1028700"/>
            <a:ext cx="10592667" cy="75075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47667" y="3591631"/>
            <a:ext cx="9479458" cy="355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5"/>
              </a:lnSpc>
            </a:pPr>
            <a:r>
              <a:rPr lang="en-US" sz="13500">
                <a:solidFill>
                  <a:srgbClr val="303030"/>
                </a:solidFill>
                <a:latin typeface="TAN Tangkiwood"/>
              </a:rPr>
              <a:t>Data Presentation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85483" y="8176694"/>
            <a:ext cx="1328555" cy="13285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134395" y="2205377"/>
            <a:ext cx="10019210" cy="58762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62199"/>
            <a:ext cx="16445204" cy="145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>
                <a:solidFill>
                  <a:srgbClr val="303030"/>
                </a:solidFill>
                <a:latin typeface="TAN Tangkiwood"/>
              </a:rPr>
              <a:t>Other Opioids Prescribed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41373" y="1449991"/>
            <a:ext cx="7241337" cy="4326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371579" y="1449991"/>
            <a:ext cx="7339415" cy="4326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 t="668" b="668"/>
          <a:stretch>
            <a:fillRect/>
          </a:stretch>
        </p:blipFill>
        <p:spPr>
          <a:xfrm>
            <a:off x="9371579" y="6057199"/>
            <a:ext cx="7339415" cy="43448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841373" y="6039971"/>
            <a:ext cx="7241337" cy="42470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90209" y="362199"/>
            <a:ext cx="16445204" cy="145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 dirty="0">
                <a:solidFill>
                  <a:srgbClr val="303030"/>
                </a:solidFill>
                <a:latin typeface="TAN Tangkiwood"/>
              </a:rPr>
              <a:t>Prescription Errors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48828" y="3709716"/>
            <a:ext cx="60327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38%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88178" y="4372753"/>
            <a:ext cx="59620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62%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02736" y="3565562"/>
            <a:ext cx="689512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33%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39183" y="4372753"/>
            <a:ext cx="689512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67%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62591" y="8394856"/>
            <a:ext cx="689512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52%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79397" y="8565671"/>
            <a:ext cx="604986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48%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16995" y="8907301"/>
            <a:ext cx="844376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76.5%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61960" y="7945046"/>
            <a:ext cx="85806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303030"/>
                </a:solidFill>
                <a:latin typeface="Inter"/>
              </a:rPr>
              <a:t>23.5%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8664" y="2995009"/>
            <a:ext cx="16235066" cy="516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Sleep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Breathlessness (not a palliative care patient) and also breathing difficulties on exertion post covid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Restless leg 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Fractures from many years ago, for example:</a:t>
            </a:r>
          </a:p>
          <a:p>
            <a:pPr marL="1589015" lvl="2" indent="-529672" algn="just">
              <a:lnSpc>
                <a:spcPts val="5151"/>
              </a:lnSpc>
              <a:buFont typeface="Arial"/>
              <a:buChar char="⚬"/>
            </a:pPr>
            <a:r>
              <a:rPr lang="en-US" sz="3679">
                <a:solidFill>
                  <a:srgbClr val="1B1B1B"/>
                </a:solidFill>
                <a:latin typeface="Inter"/>
              </a:rPr>
              <a:t>A fractured metatarsal in 2017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Sometimes there was never a clear reason </a:t>
            </a:r>
          </a:p>
          <a:p>
            <a:pPr algn="just">
              <a:lnSpc>
                <a:spcPts val="5151"/>
              </a:lnSpc>
            </a:pPr>
            <a:endParaRPr lang="en-US" sz="3679">
              <a:solidFill>
                <a:srgbClr val="1B1B1B"/>
              </a:solidFill>
              <a:latin typeface="Inte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43149"/>
            <a:ext cx="16445204" cy="197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0"/>
              </a:lnSpc>
            </a:pPr>
            <a:r>
              <a:rPr lang="en-US" sz="7800" dirty="0">
                <a:solidFill>
                  <a:srgbClr val="303030"/>
                </a:solidFill>
                <a:latin typeface="TAN Tangkiwood"/>
              </a:rPr>
              <a:t>Some Examples of Inappropriate Reasons for a Repeat Oramorph prescription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040459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506" y="0"/>
            <a:ext cx="10591506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7667" y="1028700"/>
            <a:ext cx="10592667" cy="75075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07720" y="3101774"/>
            <a:ext cx="9479458" cy="524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6"/>
              </a:lnSpc>
            </a:pPr>
            <a:r>
              <a:rPr lang="en-US" sz="11400" dirty="0">
                <a:solidFill>
                  <a:srgbClr val="303030"/>
                </a:solidFill>
                <a:latin typeface="TAN Tangkiwood"/>
              </a:rPr>
              <a:t>Methods to Improve Oramorph Prescriptions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85483" y="8176694"/>
            <a:ext cx="1328555" cy="1328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0713" y="2239035"/>
            <a:ext cx="16235066" cy="592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2" lvl="1" indent="-453386" algn="just">
              <a:lnSpc>
                <a:spcPts val="5879"/>
              </a:lnSpc>
              <a:buFont typeface="Arial"/>
              <a:buChar char="•"/>
            </a:pPr>
            <a:r>
              <a:rPr lang="en-US" sz="4199" spc="-277">
                <a:solidFill>
                  <a:srgbClr val="1B1B1B"/>
                </a:solidFill>
                <a:latin typeface="Inter"/>
              </a:rPr>
              <a:t>Have you specified the dose in both ml and mg? e.g. 2.5ml (5mg)​</a:t>
            </a:r>
          </a:p>
          <a:p>
            <a:pPr marL="906772" lvl="1" indent="-453386" algn="just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1B1B1B"/>
                </a:solidFill>
                <a:latin typeface="Inter"/>
              </a:rPr>
              <a:t>Have you specified the dose frequency? E.g. every SIX hours ​</a:t>
            </a:r>
          </a:p>
          <a:p>
            <a:pPr marL="906772" lvl="1" indent="-453386" algn="just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1B1B1B"/>
                </a:solidFill>
                <a:latin typeface="Inter"/>
              </a:rPr>
              <a:t>Have you specified the maximum daily dose? E.g. up to FOUR times per day​</a:t>
            </a:r>
          </a:p>
          <a:p>
            <a:pPr marL="906772" lvl="1" indent="-453386" algn="just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1B1B1B"/>
                </a:solidFill>
                <a:latin typeface="Inter"/>
              </a:rPr>
              <a:t>Why are you prescribing this medication? Have you checked NICE guidance for treating this condition?​</a:t>
            </a:r>
          </a:p>
          <a:p>
            <a:pPr algn="just">
              <a:lnSpc>
                <a:spcPts val="5879"/>
              </a:lnSpc>
            </a:pPr>
            <a:endParaRPr lang="en-US" sz="4199">
              <a:solidFill>
                <a:srgbClr val="1B1B1B"/>
              </a:solidFill>
              <a:latin typeface="Inte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62199"/>
            <a:ext cx="16445204" cy="145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>
                <a:solidFill>
                  <a:srgbClr val="303030"/>
                </a:solidFill>
                <a:latin typeface="TAN Tangkiwood"/>
              </a:rPr>
              <a:t>Proposed EMIS Checklist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8664" y="2995009"/>
            <a:ext cx="16235066" cy="394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51"/>
              </a:lnSpc>
            </a:pPr>
            <a:endParaRPr dirty="0"/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 dirty="0">
                <a:solidFill>
                  <a:srgbClr val="1B1B1B"/>
                </a:solidFill>
                <a:latin typeface="Inter"/>
                <a:hlinkClick r:id="rId8"/>
              </a:rPr>
              <a:t>https://www.nice.org.uk/guidance/ng46/evidence/full-guideline-pdf-2427186353</a:t>
            </a:r>
            <a:endParaRPr lang="en-US" sz="3679" dirty="0">
              <a:solidFill>
                <a:srgbClr val="1B1B1B"/>
              </a:solidFill>
              <a:latin typeface="Inter"/>
            </a:endParaRP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 dirty="0">
                <a:solidFill>
                  <a:srgbClr val="1B1B1B"/>
                </a:solidFill>
                <a:latin typeface="Inter"/>
                <a:hlinkClick r:id="rId9"/>
              </a:rPr>
              <a:t>https://bnf.nice.org.uk/drugs/morphine/</a:t>
            </a:r>
            <a:endParaRPr lang="en-US" sz="3679" dirty="0">
              <a:solidFill>
                <a:srgbClr val="1B1B1B"/>
              </a:solidFill>
              <a:latin typeface="Inter"/>
            </a:endParaRP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 dirty="0">
                <a:solidFill>
                  <a:srgbClr val="1B1B1B"/>
                </a:solidFill>
                <a:latin typeface="Inter"/>
                <a:hlinkClick r:id="rId10"/>
              </a:rPr>
              <a:t>https://www.nice.org.uk/guidance/ng193/resources/visual-summary-pdf-9073473517</a:t>
            </a:r>
            <a:endParaRPr lang="en-US" sz="3679" dirty="0">
              <a:solidFill>
                <a:srgbClr val="1B1B1B"/>
              </a:solidFill>
              <a:latin typeface="Inte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43149"/>
            <a:ext cx="16445204" cy="142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44"/>
              </a:lnSpc>
            </a:pPr>
            <a:r>
              <a:rPr lang="en-US" sz="9699">
                <a:solidFill>
                  <a:srgbClr val="303030"/>
                </a:solidFill>
                <a:latin typeface="TAN Tangkiwood"/>
              </a:rPr>
              <a:t>References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040459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47667" y="1028700"/>
            <a:ext cx="10592667" cy="7507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591506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16486" y="4458752"/>
            <a:ext cx="12855029" cy="272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3"/>
              </a:lnSpc>
            </a:pPr>
            <a:r>
              <a:rPr lang="en-US" sz="18307">
                <a:solidFill>
                  <a:srgbClr val="303030"/>
                </a:solidFill>
                <a:latin typeface="TAN Tangkiwoo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00785" y="3684438"/>
            <a:ext cx="2653786" cy="26537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5205" y="5934222"/>
            <a:ext cx="3018796" cy="30187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7934" y="26214"/>
            <a:ext cx="10564516" cy="102607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61973" y="3975271"/>
            <a:ext cx="5344486" cy="20309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59788" y="3975271"/>
            <a:ext cx="5344486" cy="2030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2" y="6338224"/>
            <a:ext cx="5344486" cy="2030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38131" y="6338224"/>
            <a:ext cx="5344486" cy="2030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69671" y="1430341"/>
            <a:ext cx="1255902" cy="13258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98824" y="1903804"/>
            <a:ext cx="15174149" cy="181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69"/>
              </a:lnSpc>
            </a:pPr>
            <a:r>
              <a:rPr lang="en-US" sz="12999">
                <a:solidFill>
                  <a:srgbClr val="303030"/>
                </a:solidFill>
                <a:latin typeface="TAN Tangkiwood"/>
              </a:rPr>
              <a:t>Plan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20466" y="2600380"/>
            <a:ext cx="1255902" cy="13258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38131" y="6471574"/>
            <a:ext cx="5137509" cy="164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4668">
                <a:solidFill>
                  <a:srgbClr val="1B1B1B"/>
                </a:solidFill>
                <a:latin typeface="Lucky Bones"/>
              </a:rPr>
              <a:t>Methods to Improve Oramorph Prescriptions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05254" y="6172200"/>
            <a:ext cx="3682746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061973" y="4093558"/>
            <a:ext cx="5137509" cy="138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6"/>
              </a:lnSpc>
            </a:pPr>
            <a:r>
              <a:rPr lang="en-US" sz="3968">
                <a:solidFill>
                  <a:srgbClr val="1B1B1B"/>
                </a:solidFill>
                <a:latin typeface="Lucky Bones"/>
              </a:rPr>
              <a:t>NICE guidance around Oramorph prescription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97827" y="3975985"/>
            <a:ext cx="5137509" cy="1610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6"/>
              </a:lnSpc>
            </a:pPr>
            <a:r>
              <a:rPr lang="en-US" sz="4668">
                <a:solidFill>
                  <a:srgbClr val="1B1B1B"/>
                </a:solidFill>
                <a:latin typeface="Lucky Bones"/>
              </a:rPr>
              <a:t>Method of Data Collection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37490" y="6790478"/>
            <a:ext cx="5137509" cy="78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6"/>
              </a:lnSpc>
            </a:pPr>
            <a:r>
              <a:rPr lang="en-US" sz="4668">
                <a:solidFill>
                  <a:srgbClr val="1B1B1B"/>
                </a:solidFill>
                <a:latin typeface="Lucky Bones"/>
              </a:rPr>
              <a:t>Data Presentation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452047" y="95273"/>
            <a:ext cx="583367" cy="5833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61973" y="171709"/>
            <a:ext cx="506465" cy="430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040459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506" y="0"/>
            <a:ext cx="10591506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7667" y="1028700"/>
            <a:ext cx="10592667" cy="75075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04271" y="3696752"/>
            <a:ext cx="9479458" cy="355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5"/>
              </a:lnSpc>
            </a:pPr>
            <a:r>
              <a:rPr lang="en-US" sz="13500">
                <a:solidFill>
                  <a:srgbClr val="303030"/>
                </a:solidFill>
                <a:latin typeface="TAN Tangkiwood"/>
              </a:rPr>
              <a:t>NICE Guidance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85483" y="8176694"/>
            <a:ext cx="1328555" cy="1328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8664" y="3014059"/>
            <a:ext cx="16235066" cy="6392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024" lvl="1" indent="-278512" algn="just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1B1B1B"/>
                </a:solidFill>
                <a:latin typeface="Inter"/>
              </a:rPr>
              <a:t>When prescribing controlled drugs: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 Bold"/>
              </a:rPr>
              <a:t>document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clearly the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indication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and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regimen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for the controlled drug in the person’s care record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"/>
              </a:rPr>
              <a:t>check the person’s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current clinical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needs and, if appropriate, adjust the dose until a good balance is achieved between benefits and harms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"/>
              </a:rPr>
              <a:t>discuss with the person the arrangements for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reviewing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and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monitoring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treatment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"/>
              </a:rPr>
              <a:t>be prepared to discuss the prescribing decision with other health professionals if further information is requested about the prescription.</a:t>
            </a:r>
          </a:p>
          <a:p>
            <a:pPr marL="557024" lvl="1" indent="-278512" algn="just">
              <a:lnSpc>
                <a:spcPts val="3612"/>
              </a:lnSpc>
              <a:buFont typeface="Arial"/>
              <a:buChar char="•"/>
            </a:pPr>
            <a:r>
              <a:rPr lang="en-US" sz="2580">
                <a:solidFill>
                  <a:srgbClr val="1B1B1B"/>
                </a:solidFill>
                <a:latin typeface="Inter"/>
              </a:rPr>
              <a:t>Document and give information to the person taking the controlled drug or the carer administering it, including: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 Bold"/>
              </a:rPr>
              <a:t>how long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the person is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expected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to use the drug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"/>
              </a:rPr>
              <a:t>how long it will take to </a:t>
            </a:r>
            <a:r>
              <a:rPr lang="en-US" sz="2580">
                <a:solidFill>
                  <a:srgbClr val="1B1B1B"/>
                </a:solidFill>
                <a:latin typeface="Inter Bold"/>
              </a:rPr>
              <a:t>work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 Bold"/>
              </a:rPr>
              <a:t>what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it has been prescribed for </a:t>
            </a:r>
          </a:p>
          <a:p>
            <a:pPr marL="1114047" lvl="2" indent="-371349" algn="just">
              <a:lnSpc>
                <a:spcPts val="3612"/>
              </a:lnSpc>
              <a:buFont typeface="Arial"/>
              <a:buChar char="⚬"/>
            </a:pPr>
            <a:r>
              <a:rPr lang="en-US" sz="2580">
                <a:solidFill>
                  <a:srgbClr val="1B1B1B"/>
                </a:solidFill>
                <a:latin typeface="Inter Bold"/>
              </a:rPr>
              <a:t>how to use</a:t>
            </a:r>
            <a:r>
              <a:rPr lang="en-US" sz="2580">
                <a:solidFill>
                  <a:srgbClr val="1B1B1B"/>
                </a:solidFill>
                <a:latin typeface="Inter"/>
              </a:rPr>
              <a:t> controlled drugs when sustained-release and immediate-release formulations are prescribed together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62199"/>
            <a:ext cx="16445204" cy="253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>
                <a:solidFill>
                  <a:srgbClr val="303030"/>
                </a:solidFill>
                <a:latin typeface="TAN Tangkiwood"/>
              </a:rPr>
              <a:t>Guidance on prescribing controlled drugs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8664" y="3004534"/>
            <a:ext cx="16235066" cy="504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6560" lvl="1" indent="-343280" algn="just">
              <a:lnSpc>
                <a:spcPts val="4451"/>
              </a:lnSpc>
              <a:buFont typeface="Arial"/>
              <a:buChar char="•"/>
            </a:pPr>
            <a:r>
              <a:rPr lang="en-US" sz="3179">
                <a:solidFill>
                  <a:srgbClr val="1B1B1B"/>
                </a:solidFill>
                <a:latin typeface="Inter"/>
              </a:rPr>
              <a:t>Prescribe enough of a controlled drug to meet the person’s clinical needs for no more than 30 days. If, under exceptional circumstances, a larger quantity is prescribed, the reasons for this should be documented in the person’s care record.</a:t>
            </a:r>
          </a:p>
          <a:p>
            <a:pPr marL="686560" lvl="1" indent="-343280" algn="just">
              <a:lnSpc>
                <a:spcPts val="4451"/>
              </a:lnSpc>
              <a:buFont typeface="Arial"/>
              <a:buChar char="•"/>
            </a:pPr>
            <a:r>
              <a:rPr lang="en-US" sz="3179">
                <a:solidFill>
                  <a:srgbClr val="1B1B1B"/>
                </a:solidFill>
                <a:latin typeface="Inter"/>
              </a:rPr>
              <a:t>When prescribing a repeat prescription of a controlled drug for treating a long-term condition in primary care, take into account the controlled drug and the person’s individual circumstances to determine the frequency of review for further repeat prescriptions.</a:t>
            </a:r>
          </a:p>
          <a:p>
            <a:pPr algn="just">
              <a:lnSpc>
                <a:spcPts val="4451"/>
              </a:lnSpc>
            </a:pPr>
            <a:endParaRPr lang="en-US" sz="3179">
              <a:solidFill>
                <a:srgbClr val="1B1B1B"/>
              </a:solidFill>
              <a:latin typeface="Inte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62199"/>
            <a:ext cx="16445204" cy="253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>
                <a:solidFill>
                  <a:srgbClr val="303030"/>
                </a:solidFill>
                <a:latin typeface="TAN Tangkiwood"/>
              </a:rPr>
              <a:t>Guidance on prescribing controlled drugs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8664" y="2995009"/>
            <a:ext cx="16235066" cy="516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Acute pain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Chronic pain 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Pain management in palliative care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Cough in palliative care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Myocardial infarction 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Acute pulmonary oedema 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Dyspnoea at rest in palliative care </a:t>
            </a:r>
          </a:p>
          <a:p>
            <a:pPr algn="just">
              <a:lnSpc>
                <a:spcPts val="5151"/>
              </a:lnSpc>
            </a:pPr>
            <a:endParaRPr lang="en-US" sz="3679">
              <a:solidFill>
                <a:srgbClr val="1B1B1B"/>
              </a:solidFill>
              <a:latin typeface="Inte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62199"/>
            <a:ext cx="16445204" cy="253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 dirty="0">
                <a:solidFill>
                  <a:srgbClr val="303030"/>
                </a:solidFill>
                <a:latin typeface="TAN Tangkiwood"/>
              </a:rPr>
              <a:t>BNF Indications for Prescribing Morphine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08664" y="2995009"/>
            <a:ext cx="16235066" cy="451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Tension-type headaches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Migraines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Chronic sciatica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Acute and Chronic lower back pain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Neuropathic Pain</a:t>
            </a:r>
          </a:p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>
                <a:solidFill>
                  <a:srgbClr val="1B1B1B"/>
                </a:solidFill>
                <a:latin typeface="Inter"/>
              </a:rPr>
              <a:t>Osteoarthritis  </a:t>
            </a:r>
          </a:p>
          <a:p>
            <a:pPr algn="just">
              <a:lnSpc>
                <a:spcPts val="5151"/>
              </a:lnSpc>
            </a:pPr>
            <a:endParaRPr lang="en-US" sz="3679">
              <a:solidFill>
                <a:srgbClr val="1B1B1B"/>
              </a:solidFill>
              <a:latin typeface="Inte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90209" y="362199"/>
            <a:ext cx="16445204" cy="253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 dirty="0">
                <a:solidFill>
                  <a:srgbClr val="303030"/>
                </a:solidFill>
                <a:latin typeface="TAN Tangkiwood"/>
              </a:rPr>
              <a:t>NICE Contraindications for Prescribing Morphine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96494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17441" y="6597963"/>
            <a:ext cx="3689037" cy="36890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2762" y="268286"/>
            <a:ext cx="1255902" cy="1325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0" y="6172200"/>
            <a:ext cx="368274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06559" y="2665390"/>
            <a:ext cx="10761699" cy="701362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08664" y="1740141"/>
            <a:ext cx="16235066" cy="61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508" lvl="1" indent="-397254" algn="just">
              <a:lnSpc>
                <a:spcPts val="5151"/>
              </a:lnSpc>
              <a:buFont typeface="Arial"/>
              <a:buChar char="•"/>
            </a:pPr>
            <a:r>
              <a:rPr lang="en-US" sz="3679" dirty="0">
                <a:solidFill>
                  <a:srgbClr val="1B1B1B"/>
                </a:solidFill>
                <a:latin typeface="Inter"/>
                <a:hlinkClick r:id="rId11"/>
              </a:rPr>
              <a:t>https://www.youtube.com/watch?v=C_3phB93rvI</a:t>
            </a:r>
            <a:endParaRPr lang="en-US" sz="3679" dirty="0">
              <a:solidFill>
                <a:srgbClr val="1B1B1B"/>
              </a:solidFill>
              <a:latin typeface="In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90209" y="362199"/>
            <a:ext cx="16445204" cy="145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9999">
                <a:solidFill>
                  <a:srgbClr val="303030"/>
                </a:solidFill>
                <a:latin typeface="TAN Tangkiwood"/>
              </a:rPr>
              <a:t>Chronic Pain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040459" y="0"/>
            <a:ext cx="1059150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506" y="0"/>
            <a:ext cx="10591506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7667" y="1028700"/>
            <a:ext cx="10592667" cy="75075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07720" y="3101774"/>
            <a:ext cx="9479458" cy="507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5"/>
              </a:lnSpc>
            </a:pPr>
            <a:r>
              <a:rPr lang="en-US" sz="13500">
                <a:solidFill>
                  <a:srgbClr val="303030"/>
                </a:solidFill>
                <a:latin typeface="TAN Tangkiwood"/>
              </a:rPr>
              <a:t>Method of Data Collection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85483" y="8176694"/>
            <a:ext cx="1328555" cy="1328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589</Words>
  <Application>Microsoft Macintosh PowerPoint</Application>
  <PresentationFormat>Custom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TAN Tangkiwood</vt:lpstr>
      <vt:lpstr>Inter Bold</vt:lpstr>
      <vt:lpstr>Calibri</vt:lpstr>
      <vt:lpstr>Arial</vt:lpstr>
      <vt:lpstr>Glass Antiqua</vt:lpstr>
      <vt:lpstr>Lucky Bones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Oramorph Audit</dc:title>
  <cp:lastModifiedBy>Microsoft Office User</cp:lastModifiedBy>
  <cp:revision>2</cp:revision>
  <dcterms:created xsi:type="dcterms:W3CDTF">2006-08-16T00:00:00Z</dcterms:created>
  <dcterms:modified xsi:type="dcterms:W3CDTF">2023-05-16T14:44:11Z</dcterms:modified>
  <dc:identifier>DAFi4__by94</dc:identifier>
</cp:coreProperties>
</file>