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0" r:id="rId4"/>
    <p:sldId id="257" r:id="rId5"/>
    <p:sldId id="259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68" autoAdjust="0"/>
    <p:restoredTop sz="82062" autoAdjust="0"/>
  </p:normalViewPr>
  <p:slideViewPr>
    <p:cSldViewPr snapToGrid="0">
      <p:cViewPr>
        <p:scale>
          <a:sx n="106" d="100"/>
          <a:sy n="106" d="100"/>
        </p:scale>
        <p:origin x="300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1041FA-009F-4800-94AF-BF6F7700E414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4C6648-505F-4207-A26C-58B9CCD9245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Implement change &amp; Re-audit in 6m time </a:t>
          </a:r>
          <a:endParaRPr lang="en-US" dirty="0"/>
        </a:p>
      </dgm:t>
    </dgm:pt>
    <dgm:pt modelId="{68C986DE-3742-4416-9279-415F4B352AD0}" type="parTrans" cxnId="{3473D3DF-F35B-4971-B7DA-4B8D47B26514}">
      <dgm:prSet/>
      <dgm:spPr/>
      <dgm:t>
        <a:bodyPr/>
        <a:lstStyle/>
        <a:p>
          <a:endParaRPr lang="en-US"/>
        </a:p>
      </dgm:t>
    </dgm:pt>
    <dgm:pt modelId="{6630F959-137F-41BD-8FAD-1CEFDA3103E5}" type="sibTrans" cxnId="{3473D3DF-F35B-4971-B7DA-4B8D47B26514}">
      <dgm:prSet/>
      <dgm:spPr/>
      <dgm:t>
        <a:bodyPr/>
        <a:lstStyle/>
        <a:p>
          <a:endParaRPr lang="en-US"/>
        </a:p>
      </dgm:t>
    </dgm:pt>
    <dgm:pt modelId="{2C8CBB17-718A-486B-954F-B9D18016F5C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Further breakdown of data – How many times have people been repeatedly prescribed </a:t>
          </a:r>
          <a:r>
            <a:rPr lang="en-GB" sz="1800" dirty="0" err="1"/>
            <a:t>abx</a:t>
          </a:r>
          <a:endParaRPr lang="en-US" sz="1800" dirty="0"/>
        </a:p>
      </dgm:t>
    </dgm:pt>
    <dgm:pt modelId="{6D44B5C7-A82B-4D96-A736-5DC902B1E1B4}" type="parTrans" cxnId="{313EC683-94E9-4412-9C41-B71F1EC2A419}">
      <dgm:prSet/>
      <dgm:spPr/>
      <dgm:t>
        <a:bodyPr/>
        <a:lstStyle/>
        <a:p>
          <a:endParaRPr lang="en-US"/>
        </a:p>
      </dgm:t>
    </dgm:pt>
    <dgm:pt modelId="{E5C0DBA1-7567-4A80-9B4A-99EEDF5EF671}" type="sibTrans" cxnId="{313EC683-94E9-4412-9C41-B71F1EC2A419}">
      <dgm:prSet/>
      <dgm:spPr/>
      <dgm:t>
        <a:bodyPr/>
        <a:lstStyle/>
        <a:p>
          <a:endParaRPr lang="en-US"/>
        </a:p>
      </dgm:t>
    </dgm:pt>
    <dgm:pt modelId="{AC02CB13-D5B4-4F90-A571-2C2B036384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Measures effectiveness of intervention</a:t>
          </a:r>
          <a:endParaRPr lang="en-US" sz="1800" dirty="0"/>
        </a:p>
      </dgm:t>
    </dgm:pt>
    <dgm:pt modelId="{C3DBDB4F-E198-481E-8233-F2C777FD1ED7}" type="parTrans" cxnId="{17F08552-2745-480F-9AB8-9EEEFF1DA205}">
      <dgm:prSet/>
      <dgm:spPr/>
      <dgm:t>
        <a:bodyPr/>
        <a:lstStyle/>
        <a:p>
          <a:endParaRPr lang="en-US"/>
        </a:p>
      </dgm:t>
    </dgm:pt>
    <dgm:pt modelId="{484FB125-3D88-448D-98E4-E35355E26FB0}" type="sibTrans" cxnId="{17F08552-2745-480F-9AB8-9EEEFF1DA205}">
      <dgm:prSet/>
      <dgm:spPr/>
      <dgm:t>
        <a:bodyPr/>
        <a:lstStyle/>
        <a:p>
          <a:endParaRPr lang="en-US"/>
        </a:p>
      </dgm:t>
    </dgm:pt>
    <dgm:pt modelId="{6D974638-33E0-4D89-BCA9-2B3CEC772FE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Recommendations from prescribing team:</a:t>
          </a:r>
          <a:endParaRPr lang="en-US" dirty="0"/>
        </a:p>
      </dgm:t>
    </dgm:pt>
    <dgm:pt modelId="{C2E8C91C-D3E0-4AED-A5B5-A3B8C11E6DD2}" type="parTrans" cxnId="{29AF0813-49B1-4B89-A513-5426A5DD9AD7}">
      <dgm:prSet/>
      <dgm:spPr/>
      <dgm:t>
        <a:bodyPr/>
        <a:lstStyle/>
        <a:p>
          <a:endParaRPr lang="en-US"/>
        </a:p>
      </dgm:t>
    </dgm:pt>
    <dgm:pt modelId="{DCAA1776-9548-4DA5-9E8C-2877A6A96C0A}" type="sibTrans" cxnId="{29AF0813-49B1-4B89-A513-5426A5DD9AD7}">
      <dgm:prSet/>
      <dgm:spPr/>
      <dgm:t>
        <a:bodyPr/>
        <a:lstStyle/>
        <a:p>
          <a:endParaRPr lang="en-US"/>
        </a:p>
      </dgm:t>
    </dgm:pt>
    <dgm:pt modelId="{7B5D16C7-AB71-4500-8752-BA7A8D37D1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Recall process – ensures review, not staying on “first presentation”</a:t>
          </a:r>
          <a:endParaRPr lang="en-US" sz="1800" dirty="0"/>
        </a:p>
      </dgm:t>
    </dgm:pt>
    <dgm:pt modelId="{81173B2C-C28A-4AE0-8CFE-DDF6323DD74A}" type="parTrans" cxnId="{51042466-046F-4DAD-9194-A6221D5757B0}">
      <dgm:prSet/>
      <dgm:spPr/>
      <dgm:t>
        <a:bodyPr/>
        <a:lstStyle/>
        <a:p>
          <a:endParaRPr lang="en-US"/>
        </a:p>
      </dgm:t>
    </dgm:pt>
    <dgm:pt modelId="{D5A7D56B-6788-49AA-9BE1-619A6D009A33}" type="sibTrans" cxnId="{51042466-046F-4DAD-9194-A6221D5757B0}">
      <dgm:prSet/>
      <dgm:spPr/>
      <dgm:t>
        <a:bodyPr/>
        <a:lstStyle/>
        <a:p>
          <a:endParaRPr lang="en-US"/>
        </a:p>
      </dgm:t>
    </dgm:pt>
    <dgm:pt modelId="{F1BEDA63-6301-4D75-AC8F-2C1C220478B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/>
            <a:t>Prescribe as Acute rather than repeat – Encourages monitoring of effectiveness, discourages repeat Abx prescriptions.</a:t>
          </a:r>
          <a:endParaRPr lang="en-US" sz="1800" dirty="0"/>
        </a:p>
      </dgm:t>
    </dgm:pt>
    <dgm:pt modelId="{0395D9D0-3ED9-4DF0-8AA0-6FB57AD0F072}" type="parTrans" cxnId="{D72C1C63-A474-402D-99CB-2D8AB0073F7E}">
      <dgm:prSet/>
      <dgm:spPr/>
      <dgm:t>
        <a:bodyPr/>
        <a:lstStyle/>
        <a:p>
          <a:endParaRPr lang="en-US"/>
        </a:p>
      </dgm:t>
    </dgm:pt>
    <dgm:pt modelId="{5FEC6BE3-E788-4957-8658-239C0FD9DD73}" type="sibTrans" cxnId="{D72C1C63-A474-402D-99CB-2D8AB0073F7E}">
      <dgm:prSet/>
      <dgm:spPr/>
      <dgm:t>
        <a:bodyPr/>
        <a:lstStyle/>
        <a:p>
          <a:endParaRPr lang="en-US"/>
        </a:p>
      </dgm:t>
    </dgm:pt>
    <dgm:pt modelId="{15CC43B4-EEC2-447B-BAC4-4F2C19EB120D}" type="pres">
      <dgm:prSet presAssocID="{491041FA-009F-4800-94AF-BF6F7700E414}" presName="root" presStyleCnt="0">
        <dgm:presLayoutVars>
          <dgm:dir/>
          <dgm:resizeHandles val="exact"/>
        </dgm:presLayoutVars>
      </dgm:prSet>
      <dgm:spPr/>
    </dgm:pt>
    <dgm:pt modelId="{BAB0978A-B638-4DFA-A51D-F338B5A4A625}" type="pres">
      <dgm:prSet presAssocID="{F64C6648-505F-4207-A26C-58B9CCD92453}" presName="compNode" presStyleCnt="0"/>
      <dgm:spPr/>
    </dgm:pt>
    <dgm:pt modelId="{E91F87C1-007B-4D2D-8E1A-FF214798B813}" type="pres">
      <dgm:prSet presAssocID="{F64C6648-505F-4207-A26C-58B9CCD924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EC3FB7F2-C012-40E3-A695-1140FA201891}" type="pres">
      <dgm:prSet presAssocID="{F64C6648-505F-4207-A26C-58B9CCD92453}" presName="iconSpace" presStyleCnt="0"/>
      <dgm:spPr/>
    </dgm:pt>
    <dgm:pt modelId="{BBEDB528-7CB8-4664-8A70-786E81806613}" type="pres">
      <dgm:prSet presAssocID="{F64C6648-505F-4207-A26C-58B9CCD92453}" presName="parTx" presStyleLbl="revTx" presStyleIdx="0" presStyleCnt="4" custScaleX="125917">
        <dgm:presLayoutVars>
          <dgm:chMax val="0"/>
          <dgm:chPref val="0"/>
        </dgm:presLayoutVars>
      </dgm:prSet>
      <dgm:spPr/>
    </dgm:pt>
    <dgm:pt modelId="{8857D696-63AB-423C-B74F-48BD2EEC48D1}" type="pres">
      <dgm:prSet presAssocID="{F64C6648-505F-4207-A26C-58B9CCD92453}" presName="txSpace" presStyleCnt="0"/>
      <dgm:spPr/>
    </dgm:pt>
    <dgm:pt modelId="{ACF388A8-9085-45E0-8FD5-122BA10FFF7F}" type="pres">
      <dgm:prSet presAssocID="{F64C6648-505F-4207-A26C-58B9CCD92453}" presName="desTx" presStyleLbl="revTx" presStyleIdx="1" presStyleCnt="4">
        <dgm:presLayoutVars/>
      </dgm:prSet>
      <dgm:spPr/>
    </dgm:pt>
    <dgm:pt modelId="{1F9B7465-69AF-4005-A90D-53C52E40C46D}" type="pres">
      <dgm:prSet presAssocID="{6630F959-137F-41BD-8FAD-1CEFDA3103E5}" presName="sibTrans" presStyleCnt="0"/>
      <dgm:spPr/>
    </dgm:pt>
    <dgm:pt modelId="{E61961DB-831C-4820-AC5B-01A07CEAC138}" type="pres">
      <dgm:prSet presAssocID="{6D974638-33E0-4D89-BCA9-2B3CEC772FEC}" presName="compNode" presStyleCnt="0"/>
      <dgm:spPr/>
    </dgm:pt>
    <dgm:pt modelId="{2A3A1FEE-2CC7-4841-B7CE-71D64C1C4549}" type="pres">
      <dgm:prSet presAssocID="{6D974638-33E0-4D89-BCA9-2B3CEC772FEC}" presName="iconRect" presStyleLbl="node1" presStyleIdx="1" presStyleCnt="2" custLinFactNeighborX="-5878" custLinFactNeighborY="563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31477628-76C1-4226-870A-C9C283AF8504}" type="pres">
      <dgm:prSet presAssocID="{6D974638-33E0-4D89-BCA9-2B3CEC772FEC}" presName="iconSpace" presStyleCnt="0"/>
      <dgm:spPr/>
    </dgm:pt>
    <dgm:pt modelId="{E7D784A3-4E9F-4870-B901-1F3FAE70517F}" type="pres">
      <dgm:prSet presAssocID="{6D974638-33E0-4D89-BCA9-2B3CEC772FEC}" presName="parTx" presStyleLbl="revTx" presStyleIdx="2" presStyleCnt="4" custScaleX="125080" custLinFactNeighborX="-3681" custLinFactNeighborY="21804">
        <dgm:presLayoutVars>
          <dgm:chMax val="0"/>
          <dgm:chPref val="0"/>
        </dgm:presLayoutVars>
      </dgm:prSet>
      <dgm:spPr/>
    </dgm:pt>
    <dgm:pt modelId="{C17653F0-823B-4D13-AEAD-21D6F6395E7A}" type="pres">
      <dgm:prSet presAssocID="{6D974638-33E0-4D89-BCA9-2B3CEC772FEC}" presName="txSpace" presStyleCnt="0"/>
      <dgm:spPr/>
    </dgm:pt>
    <dgm:pt modelId="{D871DFC1-E112-4F6B-BA23-BB24B108244C}" type="pres">
      <dgm:prSet presAssocID="{6D974638-33E0-4D89-BCA9-2B3CEC772FEC}" presName="desTx" presStyleLbl="revTx" presStyleIdx="3" presStyleCnt="4" custScaleX="102700" custScaleY="315796" custLinFactY="66362" custLinFactNeighborX="-3357" custLinFactNeighborY="100000">
        <dgm:presLayoutVars/>
      </dgm:prSet>
      <dgm:spPr/>
    </dgm:pt>
  </dgm:ptLst>
  <dgm:cxnLst>
    <dgm:cxn modelId="{29AF0813-49B1-4B89-A513-5426A5DD9AD7}" srcId="{491041FA-009F-4800-94AF-BF6F7700E414}" destId="{6D974638-33E0-4D89-BCA9-2B3CEC772FEC}" srcOrd="1" destOrd="0" parTransId="{C2E8C91C-D3E0-4AED-A5B5-A3B8C11E6DD2}" sibTransId="{DCAA1776-9548-4DA5-9E8C-2877A6A96C0A}"/>
    <dgm:cxn modelId="{5DB96960-A743-4CC9-8431-E16F3946D271}" type="presOf" srcId="{F64C6648-505F-4207-A26C-58B9CCD92453}" destId="{BBEDB528-7CB8-4664-8A70-786E81806613}" srcOrd="0" destOrd="0" presId="urn:microsoft.com/office/officeart/2018/5/layout/CenteredIconLabelDescriptionList"/>
    <dgm:cxn modelId="{D72C1C63-A474-402D-99CB-2D8AB0073F7E}" srcId="{6D974638-33E0-4D89-BCA9-2B3CEC772FEC}" destId="{F1BEDA63-6301-4D75-AC8F-2C1C220478BF}" srcOrd="1" destOrd="0" parTransId="{0395D9D0-3ED9-4DF0-8AA0-6FB57AD0F072}" sibTransId="{5FEC6BE3-E788-4957-8658-239C0FD9DD73}"/>
    <dgm:cxn modelId="{51042466-046F-4DAD-9194-A6221D5757B0}" srcId="{6D974638-33E0-4D89-BCA9-2B3CEC772FEC}" destId="{7B5D16C7-AB71-4500-8752-BA7A8D37D176}" srcOrd="0" destOrd="0" parTransId="{81173B2C-C28A-4AE0-8CFE-DDF6323DD74A}" sibTransId="{D5A7D56B-6788-49AA-9BE1-619A6D009A33}"/>
    <dgm:cxn modelId="{17F08552-2745-480F-9AB8-9EEEFF1DA205}" srcId="{F64C6648-505F-4207-A26C-58B9CCD92453}" destId="{AC02CB13-D5B4-4F90-A571-2C2B03638402}" srcOrd="1" destOrd="0" parTransId="{C3DBDB4F-E198-481E-8233-F2C777FD1ED7}" sibTransId="{484FB125-3D88-448D-98E4-E35355E26FB0}"/>
    <dgm:cxn modelId="{313EC683-94E9-4412-9C41-B71F1EC2A419}" srcId="{F64C6648-505F-4207-A26C-58B9CCD92453}" destId="{2C8CBB17-718A-486B-954F-B9D18016F5C6}" srcOrd="0" destOrd="0" parTransId="{6D44B5C7-A82B-4D96-A736-5DC902B1E1B4}" sibTransId="{E5C0DBA1-7567-4A80-9B4A-99EEDF5EF671}"/>
    <dgm:cxn modelId="{0FA02F84-CA85-465C-A28D-134167E1E60C}" type="presOf" srcId="{491041FA-009F-4800-94AF-BF6F7700E414}" destId="{15CC43B4-EEC2-447B-BAC4-4F2C19EB120D}" srcOrd="0" destOrd="0" presId="urn:microsoft.com/office/officeart/2018/5/layout/CenteredIconLabelDescriptionList"/>
    <dgm:cxn modelId="{D1C9B385-9B8E-482F-B573-C5722F0F00F5}" type="presOf" srcId="{F1BEDA63-6301-4D75-AC8F-2C1C220478BF}" destId="{D871DFC1-E112-4F6B-BA23-BB24B108244C}" srcOrd="0" destOrd="1" presId="urn:microsoft.com/office/officeart/2018/5/layout/CenteredIconLabelDescriptionList"/>
    <dgm:cxn modelId="{C63F9A89-2E36-4A22-811D-EA21E6AD7747}" type="presOf" srcId="{6D974638-33E0-4D89-BCA9-2B3CEC772FEC}" destId="{E7D784A3-4E9F-4870-B901-1F3FAE70517F}" srcOrd="0" destOrd="0" presId="urn:microsoft.com/office/officeart/2018/5/layout/CenteredIconLabelDescriptionList"/>
    <dgm:cxn modelId="{71EB3D8C-CF85-4593-96D3-D1A1D49CC2D4}" type="presOf" srcId="{7B5D16C7-AB71-4500-8752-BA7A8D37D176}" destId="{D871DFC1-E112-4F6B-BA23-BB24B108244C}" srcOrd="0" destOrd="0" presId="urn:microsoft.com/office/officeart/2018/5/layout/CenteredIconLabelDescriptionList"/>
    <dgm:cxn modelId="{0C602EDF-FA8E-4090-BCC7-A97DA0C37BCC}" type="presOf" srcId="{AC02CB13-D5B4-4F90-A571-2C2B03638402}" destId="{ACF388A8-9085-45E0-8FD5-122BA10FFF7F}" srcOrd="0" destOrd="1" presId="urn:microsoft.com/office/officeart/2018/5/layout/CenteredIconLabelDescriptionList"/>
    <dgm:cxn modelId="{3473D3DF-F35B-4971-B7DA-4B8D47B26514}" srcId="{491041FA-009F-4800-94AF-BF6F7700E414}" destId="{F64C6648-505F-4207-A26C-58B9CCD92453}" srcOrd="0" destOrd="0" parTransId="{68C986DE-3742-4416-9279-415F4B352AD0}" sibTransId="{6630F959-137F-41BD-8FAD-1CEFDA3103E5}"/>
    <dgm:cxn modelId="{7F031BE4-ED09-4D29-8E30-D70B129F31CD}" type="presOf" srcId="{2C8CBB17-718A-486B-954F-B9D18016F5C6}" destId="{ACF388A8-9085-45E0-8FD5-122BA10FFF7F}" srcOrd="0" destOrd="0" presId="urn:microsoft.com/office/officeart/2018/5/layout/CenteredIconLabelDescriptionList"/>
    <dgm:cxn modelId="{043E0178-2F2C-4296-AD79-285E6BD28D98}" type="presParOf" srcId="{15CC43B4-EEC2-447B-BAC4-4F2C19EB120D}" destId="{BAB0978A-B638-4DFA-A51D-F338B5A4A625}" srcOrd="0" destOrd="0" presId="urn:microsoft.com/office/officeart/2018/5/layout/CenteredIconLabelDescriptionList"/>
    <dgm:cxn modelId="{FCCDB714-4B18-439D-8008-721FEAECD34A}" type="presParOf" srcId="{BAB0978A-B638-4DFA-A51D-F338B5A4A625}" destId="{E91F87C1-007B-4D2D-8E1A-FF214798B813}" srcOrd="0" destOrd="0" presId="urn:microsoft.com/office/officeart/2018/5/layout/CenteredIconLabelDescriptionList"/>
    <dgm:cxn modelId="{02614F97-ACD6-4E8C-80FF-A30E9F4BCB1F}" type="presParOf" srcId="{BAB0978A-B638-4DFA-A51D-F338B5A4A625}" destId="{EC3FB7F2-C012-40E3-A695-1140FA201891}" srcOrd="1" destOrd="0" presId="urn:microsoft.com/office/officeart/2018/5/layout/CenteredIconLabelDescriptionList"/>
    <dgm:cxn modelId="{8DAC4127-BF98-408B-B81C-5400E65288B4}" type="presParOf" srcId="{BAB0978A-B638-4DFA-A51D-F338B5A4A625}" destId="{BBEDB528-7CB8-4664-8A70-786E81806613}" srcOrd="2" destOrd="0" presId="urn:microsoft.com/office/officeart/2018/5/layout/CenteredIconLabelDescriptionList"/>
    <dgm:cxn modelId="{1CC55421-75C4-488C-A523-6B04E1BF2A9F}" type="presParOf" srcId="{BAB0978A-B638-4DFA-A51D-F338B5A4A625}" destId="{8857D696-63AB-423C-B74F-48BD2EEC48D1}" srcOrd="3" destOrd="0" presId="urn:microsoft.com/office/officeart/2018/5/layout/CenteredIconLabelDescriptionList"/>
    <dgm:cxn modelId="{C82DC1BE-23E9-4201-9EB0-A34F8E106803}" type="presParOf" srcId="{BAB0978A-B638-4DFA-A51D-F338B5A4A625}" destId="{ACF388A8-9085-45E0-8FD5-122BA10FFF7F}" srcOrd="4" destOrd="0" presId="urn:microsoft.com/office/officeart/2018/5/layout/CenteredIconLabelDescriptionList"/>
    <dgm:cxn modelId="{0AF9C254-3E44-47A2-A30A-FB80679C6B9E}" type="presParOf" srcId="{15CC43B4-EEC2-447B-BAC4-4F2C19EB120D}" destId="{1F9B7465-69AF-4005-A90D-53C52E40C46D}" srcOrd="1" destOrd="0" presId="urn:microsoft.com/office/officeart/2018/5/layout/CenteredIconLabelDescriptionList"/>
    <dgm:cxn modelId="{653B964D-A813-4F95-9008-E5685F2A2B28}" type="presParOf" srcId="{15CC43B4-EEC2-447B-BAC4-4F2C19EB120D}" destId="{E61961DB-831C-4820-AC5B-01A07CEAC138}" srcOrd="2" destOrd="0" presId="urn:microsoft.com/office/officeart/2018/5/layout/CenteredIconLabelDescriptionList"/>
    <dgm:cxn modelId="{286BB3E5-E700-4AA6-B46E-353B59597704}" type="presParOf" srcId="{E61961DB-831C-4820-AC5B-01A07CEAC138}" destId="{2A3A1FEE-2CC7-4841-B7CE-71D64C1C4549}" srcOrd="0" destOrd="0" presId="urn:microsoft.com/office/officeart/2018/5/layout/CenteredIconLabelDescriptionList"/>
    <dgm:cxn modelId="{701ADA29-45F5-47E5-9361-D8A2245C2933}" type="presParOf" srcId="{E61961DB-831C-4820-AC5B-01A07CEAC138}" destId="{31477628-76C1-4226-870A-C9C283AF8504}" srcOrd="1" destOrd="0" presId="urn:microsoft.com/office/officeart/2018/5/layout/CenteredIconLabelDescriptionList"/>
    <dgm:cxn modelId="{C34D9CCA-FD3B-4736-AEF5-D189C424F809}" type="presParOf" srcId="{E61961DB-831C-4820-AC5B-01A07CEAC138}" destId="{E7D784A3-4E9F-4870-B901-1F3FAE70517F}" srcOrd="2" destOrd="0" presId="urn:microsoft.com/office/officeart/2018/5/layout/CenteredIconLabelDescriptionList"/>
    <dgm:cxn modelId="{5248BA49-5BDC-451A-80C1-31BCB777A57C}" type="presParOf" srcId="{E61961DB-831C-4820-AC5B-01A07CEAC138}" destId="{C17653F0-823B-4D13-AEAD-21D6F6395E7A}" srcOrd="3" destOrd="0" presId="urn:microsoft.com/office/officeart/2018/5/layout/CenteredIconLabelDescriptionList"/>
    <dgm:cxn modelId="{E1B63493-FEBB-480F-AB96-196DE45F304F}" type="presParOf" srcId="{E61961DB-831C-4820-AC5B-01A07CEAC138}" destId="{D871DFC1-E112-4F6B-BA23-BB24B108244C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1F87C1-007B-4D2D-8E1A-FF214798B813}">
      <dsp:nvSpPr>
        <dsp:cNvPr id="0" name=""/>
        <dsp:cNvSpPr/>
      </dsp:nvSpPr>
      <dsp:spPr>
        <a:xfrm>
          <a:off x="1898740" y="1487115"/>
          <a:ext cx="1457419" cy="145741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DB528-7CB8-4664-8A70-786E81806613}">
      <dsp:nvSpPr>
        <dsp:cNvPr id="0" name=""/>
        <dsp:cNvSpPr/>
      </dsp:nvSpPr>
      <dsp:spPr>
        <a:xfrm>
          <a:off x="5824" y="3049101"/>
          <a:ext cx="5243252" cy="624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000" kern="1200" dirty="0"/>
            <a:t>Implement change &amp; Re-audit in 6m time </a:t>
          </a:r>
          <a:endParaRPr lang="en-US" sz="2000" kern="1200" dirty="0"/>
        </a:p>
      </dsp:txBody>
      <dsp:txXfrm>
        <a:off x="5824" y="3049101"/>
        <a:ext cx="5243252" cy="624608"/>
      </dsp:txXfrm>
    </dsp:sp>
    <dsp:sp modelId="{ACF388A8-9085-45E0-8FD5-122BA10FFF7F}">
      <dsp:nvSpPr>
        <dsp:cNvPr id="0" name=""/>
        <dsp:cNvSpPr/>
      </dsp:nvSpPr>
      <dsp:spPr>
        <a:xfrm>
          <a:off x="545423" y="3722345"/>
          <a:ext cx="4164054" cy="194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Further breakdown of data – How many times have people been repeatedly prescribed </a:t>
          </a:r>
          <a:r>
            <a:rPr lang="en-GB" sz="1800" kern="1200" dirty="0" err="1"/>
            <a:t>abx</a:t>
          </a:r>
          <a:endParaRPr lang="en-US" sz="1800" kern="1200" dirty="0"/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Measures effectiveness of intervention</a:t>
          </a:r>
          <a:endParaRPr lang="en-US" sz="1800" kern="1200" dirty="0"/>
        </a:p>
      </dsp:txBody>
      <dsp:txXfrm>
        <a:off x="545423" y="3722345"/>
        <a:ext cx="4164054" cy="194530"/>
      </dsp:txXfrm>
    </dsp:sp>
    <dsp:sp modelId="{2A3A1FEE-2CC7-4841-B7CE-71D64C1C4549}">
      <dsp:nvSpPr>
        <dsp:cNvPr id="0" name=""/>
        <dsp:cNvSpPr/>
      </dsp:nvSpPr>
      <dsp:spPr>
        <a:xfrm>
          <a:off x="7767609" y="1464322"/>
          <a:ext cx="1457419" cy="145741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D784A3-4E9F-4870-B901-1F3FAE70517F}">
      <dsp:nvSpPr>
        <dsp:cNvPr id="0" name=""/>
        <dsp:cNvSpPr/>
      </dsp:nvSpPr>
      <dsp:spPr>
        <a:xfrm>
          <a:off x="5824507" y="3080343"/>
          <a:ext cx="5208399" cy="624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2000" kern="1200" dirty="0"/>
            <a:t>Recommendations from prescribing team:</a:t>
          </a:r>
          <a:endParaRPr lang="en-US" sz="2000" kern="1200" dirty="0"/>
        </a:p>
      </dsp:txBody>
      <dsp:txXfrm>
        <a:off x="5824507" y="3080343"/>
        <a:ext cx="5208399" cy="624608"/>
      </dsp:txXfrm>
    </dsp:sp>
    <dsp:sp modelId="{D871DFC1-E112-4F6B-BA23-BB24B108244C}">
      <dsp:nvSpPr>
        <dsp:cNvPr id="0" name=""/>
        <dsp:cNvSpPr/>
      </dsp:nvSpPr>
      <dsp:spPr>
        <a:xfrm>
          <a:off x="6303956" y="3731128"/>
          <a:ext cx="4276484" cy="61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Recall process – ensures review, not staying on “first presentation”</a:t>
          </a:r>
          <a:endParaRPr lang="en-US" sz="1800" kern="1200" dirty="0"/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Prescribe as Acute rather than repeat – Encourages monitoring of effectiveness, discourages repeat Abx prescriptions.</a:t>
          </a:r>
          <a:endParaRPr lang="en-US" sz="1800" kern="1200" dirty="0"/>
        </a:p>
      </dsp:txBody>
      <dsp:txXfrm>
        <a:off x="6303956" y="3731128"/>
        <a:ext cx="4276484" cy="614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983264-3E48-47D7-9F07-048396BC1CA0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F18C4-10BD-4266-B868-1F1FD52776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911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12 weeks: “</a:t>
            </a:r>
            <a:r>
              <a:rPr lang="en-GB" b="0" i="0" dirty="0">
                <a:solidFill>
                  <a:srgbClr val="0E0E0E"/>
                </a:solidFill>
                <a:effectLst/>
                <a:latin typeface="Inter"/>
              </a:rPr>
              <a:t>Based on experience, the committee agreed that a 12‑week review was suitable to decide whether or not continued maintenance treatment is necessary because by 12 weeks any effects of the maintenance treatments should have become apparent.”</a:t>
            </a:r>
          </a:p>
          <a:p>
            <a:r>
              <a:rPr lang="en-GB" b="0" i="0" dirty="0">
                <a:solidFill>
                  <a:srgbClr val="0E0E0E"/>
                </a:solidFill>
                <a:effectLst/>
                <a:latin typeface="Inter"/>
              </a:rPr>
              <a:t>6-8 weeks: “positive effects of treatments only become visible after 6 to 8 weeks.” according to NICE </a:t>
            </a:r>
          </a:p>
          <a:p>
            <a:endParaRPr lang="en-GB" b="0" i="0" dirty="0">
              <a:solidFill>
                <a:srgbClr val="0E0E0E"/>
              </a:solidFill>
              <a:effectLst/>
              <a:latin typeface="Inter"/>
            </a:endParaRPr>
          </a:p>
          <a:p>
            <a:r>
              <a:rPr lang="en-GB" dirty="0"/>
              <a:t>No mention of Tx – Not able to find evidence of topical treatment in their notes.</a:t>
            </a:r>
          </a:p>
          <a:p>
            <a:r>
              <a:rPr lang="en-GB" dirty="0" err="1"/>
              <a:t>Treclin</a:t>
            </a:r>
            <a:r>
              <a:rPr lang="en-GB" dirty="0"/>
              <a:t> – Used in any severity on top of Standard</a:t>
            </a:r>
          </a:p>
          <a:p>
            <a:r>
              <a:rPr lang="en-GB" dirty="0"/>
              <a:t>BPO / </a:t>
            </a:r>
            <a:r>
              <a:rPr lang="en-GB" dirty="0" err="1"/>
              <a:t>Clindamycinn</a:t>
            </a:r>
            <a:r>
              <a:rPr lang="en-GB" dirty="0"/>
              <a:t> – For mild-mod</a:t>
            </a:r>
          </a:p>
          <a:p>
            <a:r>
              <a:rPr lang="en-GB" dirty="0"/>
              <a:t>Erythromycin / Zinc acetate – Not used at this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F18C4-10BD-4266-B868-1F1FD527760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303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First particularly in regards to Length of prescription</a:t>
            </a:r>
          </a:p>
          <a:p>
            <a:endParaRPr lang="en-GB" dirty="0"/>
          </a:p>
          <a:p>
            <a:r>
              <a:rPr lang="en-GB" dirty="0"/>
              <a:t>Second in regards to Concurrent treatment.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F18C4-10BD-4266-B868-1F1FD527760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441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Spoke to prescribing team, apparent how easy things can be on repeat if not set up. 12 week on acute with review/recall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EF18C4-10BD-4266-B868-1F1FD527760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97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1406D-12A4-42A0-E642-40D6AB842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622241-6E2B-0587-B8A4-6346F0F7E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EA864-AB65-7237-4CEA-EBAAFE80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A3810-1BD1-2869-849C-7309C457F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1721E-719E-19DA-86A4-26DCFB49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7092C-C730-1034-A09E-3FEF245C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CE8BB-2D8F-0AEB-E25B-D066BF72E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1F048-87D5-0367-F8C9-2DCCF6EE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656D4D-3DF2-407A-F298-77E04230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2ECCB-988E-B018-CD5E-1B7E2BB7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79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C7791-31BC-E96F-D20C-0CB905EBA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14D5F-D9C6-BF5E-6507-67CC761BA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A54BE-8717-DFC1-A370-8680B871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85CD8C-0674-8B7C-6CD7-996B32DF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6F0AD-09C8-FA4D-AA7E-88218F7EE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817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4CF06-7C4F-4954-2AA6-665FA76F3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B3B2C-2BD5-992D-C944-9EB071A5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5B81D-70D1-17F0-43AD-62FCA28CE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F4619-A901-1C8B-63CC-013632449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BA4C9-D1A6-2FFE-A649-B16D440E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867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A9845-3B51-3286-35F2-E5047447E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C6DC1-F0EC-D847-4C00-F272178F6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AFFD6-E1C3-7539-C376-124DE7EE4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090E0-5426-08D2-BBA7-3A07FFD6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59DB8-76ED-A35E-4911-4BE4AB160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52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7180-5F97-78E9-7970-CAA153D1E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EFC26-1565-8BC5-F891-C33F06E7BF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A19F00-0FC6-560C-E9EE-CBC537914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133A6-76AD-1B4E-4129-1B04A078D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B7963-2A86-8C0D-604F-AB0A1B0CD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42EDB-D2CC-CF32-BE85-F0D9A363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16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44DA0-EC66-F32D-F855-43D5BDA6F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A583E-2C45-A8D2-5F1F-5BCC1D4F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40B24-154F-A826-6FBA-2AAE7B7D7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F6997-A268-9997-B462-636D6648EE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4014C1-5623-064B-2B7C-CBD51870B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CEAFD6-2C65-DCEB-7CA5-34E106DA2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744CD-311C-9CC7-5B81-C0BCAE1D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7719C4-5CB2-CFD9-0854-4CDCD8E0E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683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74693-F768-0AF4-9493-BDCDB437A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95B815-4CC0-266F-A026-56D4961EE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86249-4BB7-9A18-3672-C7FC9B1A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28BB7-FF3F-C2C1-A601-CAE47064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72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10088-F200-6737-0957-C47897EC0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F980BA-1CC6-72AE-63EE-88AA1A685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025A6-DD5A-B750-8DD7-18023D4A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1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E124-2314-40B0-5DBB-0C121A930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89BB2-13BF-4D4C-6CF8-B4E3D01B1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C428B-CF36-0188-0E9C-4324B571C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25C186-D694-39B6-E4B1-C4F11242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3430C-45B6-3CC7-C81E-B789CB821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3B0E4-3740-2CB7-AD08-5EA6C389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77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F1499-E44A-01CF-B6A5-DEF706F3E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FEFB95-860E-3B13-546F-F309C3AF03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0D5BA-FFB0-662C-A9F3-075C14AC0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94CBD-8B8F-0D65-FBD4-85AE9554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1C04C-DC2B-AC40-7D42-2C9FC421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BE2FA-EA5B-82BF-4748-D507A20E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57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4D1752-319D-AC33-BCB3-7AFC222A0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30BCC-AD5E-8FE8-DBB1-40F159202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0576D-A39B-77CC-215F-2B1D8E0AA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212B-67A2-4A0A-9293-BE3251519DA1}" type="datetimeFigureOut">
              <a:rPr lang="en-GB" smtClean="0"/>
              <a:t>15/05/2023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3E19E-1C7C-09A1-E563-A8F20DB4E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46D51-8E14-567A-3EA1-BD447F451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7B13-C262-4CD8-BE8E-130CE50275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2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c.health.nsw.gov.au/__data/assets/pdf_file/0003/258717/5x5-Antimicrobial-Audit-User-Guide.pdf" TargetMode="External"/><Relationship Id="rId2" Type="http://schemas.openxmlformats.org/officeDocument/2006/relationships/hyperlink" Target="http://www.pcds.org.uk/clinical-guidance/acne-vulgari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Meiryo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EE57B-1C57-B07C-3D5A-85937FF235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Lymecycline for Acne vulgaris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EF7E41-C333-D855-937B-953892FE6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524024" cy="1576188"/>
          </a:xfrm>
        </p:spPr>
        <p:txBody>
          <a:bodyPr anchor="t">
            <a:normAutofit/>
          </a:bodyPr>
          <a:lstStyle/>
          <a:p>
            <a:pPr algn="l"/>
            <a:r>
              <a:rPr lang="en-GB" sz="2000"/>
              <a:t>An audit on antimicrobial stewardship</a:t>
            </a:r>
          </a:p>
          <a:p>
            <a:pPr algn="l"/>
            <a:r>
              <a:rPr lang="en-GB" sz="2000"/>
              <a:t> </a:t>
            </a:r>
          </a:p>
          <a:p>
            <a:pPr algn="l"/>
            <a:r>
              <a:rPr lang="en-GB" sz="2000"/>
              <a:t>Simon C</a:t>
            </a:r>
          </a:p>
          <a:p>
            <a:pPr algn="l"/>
            <a:r>
              <a:rPr lang="en-GB" sz="2000">
                <a:effectLst/>
                <a:latin typeface="Calibri" panose="020F0502020204030204" pitchFamily="34" charset="0"/>
              </a:rPr>
              <a:t>[Date audited 24/11/23]</a:t>
            </a:r>
            <a:endParaRPr lang="en-GB" sz="200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79F0FB3-8461-462D-84A2-53106FBF4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E3C311-4E8A-45D9-97BF-07F5FD346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Chemical formulae are written on paper">
            <a:extLst>
              <a:ext uri="{FF2B5EF4-FFF2-40B4-BE49-F238E27FC236}">
                <a16:creationId xmlns:a16="http://schemas.microsoft.com/office/drawing/2014/main" id="{4D847752-899C-33B1-9A80-F39B37D991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17" r="30983"/>
          <a:stretch/>
        </p:blipFill>
        <p:spPr>
          <a:xfrm>
            <a:off x="6986049" y="10"/>
            <a:ext cx="5205951" cy="6857990"/>
          </a:xfrm>
          <a:custGeom>
            <a:avLst/>
            <a:gdLst/>
            <a:ahLst/>
            <a:cxnLst/>
            <a:rect l="l" t="t" r="r" b="b"/>
            <a:pathLst>
              <a:path w="520595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5205951" y="0"/>
                </a:lnTo>
                <a:lnTo>
                  <a:pt x="5205951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C8C3C31-D2ED-479D-A386-33298BA04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2680522" cy="6858000"/>
          </a:xfrm>
          <a:custGeom>
            <a:avLst/>
            <a:gdLst>
              <a:gd name="connsiteX0" fmla="*/ 1057499 w 2680522"/>
              <a:gd name="connsiteY0" fmla="*/ 0 h 6858000"/>
              <a:gd name="connsiteX1" fmla="*/ 879731 w 2680522"/>
              <a:gd name="connsiteY1" fmla="*/ 0 h 6858000"/>
              <a:gd name="connsiteX2" fmla="*/ 901855 w 2680522"/>
              <a:gd name="connsiteY2" fmla="*/ 14997 h 6858000"/>
              <a:gd name="connsiteX3" fmla="*/ 2502754 w 2680522"/>
              <a:gd name="connsiteY3" fmla="*/ 3621656 h 6858000"/>
              <a:gd name="connsiteX4" fmla="*/ 628404 w 2680522"/>
              <a:gd name="connsiteY4" fmla="*/ 6374814 h 6858000"/>
              <a:gd name="connsiteX5" fmla="*/ 111756 w 2680522"/>
              <a:gd name="connsiteY5" fmla="*/ 6780599 h 6858000"/>
              <a:gd name="connsiteX6" fmla="*/ 0 w 2680522"/>
              <a:gd name="connsiteY6" fmla="*/ 6858000 h 6858000"/>
              <a:gd name="connsiteX7" fmla="*/ 177768 w 2680522"/>
              <a:gd name="connsiteY7" fmla="*/ 6858000 h 6858000"/>
              <a:gd name="connsiteX8" fmla="*/ 289524 w 2680522"/>
              <a:gd name="connsiteY8" fmla="*/ 6780599 h 6858000"/>
              <a:gd name="connsiteX9" fmla="*/ 806172 w 2680522"/>
              <a:gd name="connsiteY9" fmla="*/ 6374814 h 6858000"/>
              <a:gd name="connsiteX10" fmla="*/ 2680522 w 2680522"/>
              <a:gd name="connsiteY10" fmla="*/ 3621656 h 6858000"/>
              <a:gd name="connsiteX11" fmla="*/ 1079623 w 2680522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80522" h="6858000">
                <a:moveTo>
                  <a:pt x="1057499" y="0"/>
                </a:moveTo>
                <a:lnTo>
                  <a:pt x="879731" y="0"/>
                </a:lnTo>
                <a:lnTo>
                  <a:pt x="901855" y="14997"/>
                </a:lnTo>
                <a:cubicBezTo>
                  <a:pt x="1929018" y="754641"/>
                  <a:pt x="2502754" y="2093192"/>
                  <a:pt x="2502754" y="3621656"/>
                </a:cubicBezTo>
                <a:cubicBezTo>
                  <a:pt x="2502754" y="4969131"/>
                  <a:pt x="1574029" y="5602839"/>
                  <a:pt x="628404" y="6374814"/>
                </a:cubicBezTo>
                <a:cubicBezTo>
                  <a:pt x="456201" y="6515397"/>
                  <a:pt x="285574" y="6653108"/>
                  <a:pt x="111756" y="6780599"/>
                </a:cubicBezTo>
                <a:lnTo>
                  <a:pt x="0" y="6858000"/>
                </a:lnTo>
                <a:lnTo>
                  <a:pt x="177768" y="6858000"/>
                </a:lnTo>
                <a:lnTo>
                  <a:pt x="289524" y="6780599"/>
                </a:lnTo>
                <a:cubicBezTo>
                  <a:pt x="463342" y="6653108"/>
                  <a:pt x="633969" y="6515397"/>
                  <a:pt x="806172" y="6374814"/>
                </a:cubicBezTo>
                <a:cubicBezTo>
                  <a:pt x="1751797" y="5602839"/>
                  <a:pt x="2680522" y="4969131"/>
                  <a:pt x="2680522" y="3621656"/>
                </a:cubicBezTo>
                <a:cubicBezTo>
                  <a:pt x="2680522" y="2093192"/>
                  <a:pt x="2106786" y="754641"/>
                  <a:pt x="1079623" y="1499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790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47BB6-5D86-0140-3ABC-1BFC0361A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007" y="366592"/>
            <a:ext cx="5146161" cy="1639888"/>
          </a:xfrm>
        </p:spPr>
        <p:txBody>
          <a:bodyPr anchor="b">
            <a:normAutofit/>
          </a:bodyPr>
          <a:lstStyle/>
          <a:p>
            <a:r>
              <a:rPr lang="en-GB" sz="4000" dirty="0"/>
              <a:t>Brief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3C43-D102-95F6-7B72-B3E89B3D2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2006480"/>
            <a:ext cx="6911180" cy="4408607"/>
          </a:xfrm>
        </p:spPr>
        <p:txBody>
          <a:bodyPr>
            <a:noAutofit/>
          </a:bodyPr>
          <a:lstStyle/>
          <a:p>
            <a:r>
              <a:rPr lang="en-GB" sz="2000" dirty="0"/>
              <a:t>Acne vulgaris (1)</a:t>
            </a:r>
          </a:p>
          <a:p>
            <a:pPr lvl="1"/>
            <a:r>
              <a:rPr lang="en-GB" sz="2000" dirty="0"/>
              <a:t>Common and Multi-factorial skin disease. </a:t>
            </a:r>
          </a:p>
          <a:p>
            <a:pPr lvl="1"/>
            <a:r>
              <a:rPr lang="en-GB" sz="2000" dirty="0"/>
              <a:t>Groups of patients have persistent acne lasting up to the age of 30 to 40 years, and sometimes beyond.</a:t>
            </a:r>
          </a:p>
          <a:p>
            <a:pPr lvl="1"/>
            <a:endParaRPr lang="en-GB" sz="2000" dirty="0"/>
          </a:p>
          <a:p>
            <a:pPr lvl="1"/>
            <a:r>
              <a:rPr lang="en-GB" sz="2000" dirty="0"/>
              <a:t>Classified into Mild, Moderate and Severe.</a:t>
            </a:r>
          </a:p>
          <a:p>
            <a:pPr lvl="2"/>
            <a:r>
              <a:rPr lang="en-GB" dirty="0"/>
              <a:t>Oral antibiotics given in Moderate to Severe cases.</a:t>
            </a:r>
          </a:p>
          <a:p>
            <a:pPr lvl="2"/>
            <a:endParaRPr lang="en-GB" dirty="0"/>
          </a:p>
          <a:p>
            <a:pPr lvl="1"/>
            <a:r>
              <a:rPr lang="en-GB" sz="2000" dirty="0"/>
              <a:t>Among adolescents and young adults, exposure to long-term antibiotics (</a:t>
            </a:r>
            <a:r>
              <a:rPr lang="en-GB" sz="2000" u="sng" dirty="0"/>
              <a:t>primarily lymecycline used for acne</a:t>
            </a:r>
            <a:r>
              <a:rPr lang="en-GB" sz="2000" dirty="0"/>
              <a:t>) was much greater than for acute antibiotics, increasing the risk of antimicrobial resistance. Therefore action is needed to review antibiotic use and reduce unnecessary exposure to long-term antibiotics(2)</a:t>
            </a:r>
          </a:p>
          <a:p>
            <a:pPr lvl="1"/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D0B7289-120F-44DC-9769-2E096993B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53480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58468AF-8ABA-4771-9770-C8C79C0E61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58825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Close-up unopened pill packets">
            <a:extLst>
              <a:ext uri="{FF2B5EF4-FFF2-40B4-BE49-F238E27FC236}">
                <a16:creationId xmlns:a16="http://schemas.microsoft.com/office/drawing/2014/main" id="{233D1432-4A1D-2B58-046E-87C98F265F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70" r="22018"/>
          <a:stretch/>
        </p:blipFill>
        <p:spPr>
          <a:xfrm>
            <a:off x="6986049" y="10"/>
            <a:ext cx="5205951" cy="6857990"/>
          </a:xfrm>
          <a:custGeom>
            <a:avLst/>
            <a:gdLst/>
            <a:ahLst/>
            <a:cxnLst/>
            <a:rect l="l" t="t" r="r" b="b"/>
            <a:pathLst>
              <a:path w="520595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5205951" y="0"/>
                </a:lnTo>
                <a:lnTo>
                  <a:pt x="5205951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30FFA19-9577-4BA8-B103-A75613F3F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2680522" cy="6858000"/>
          </a:xfrm>
          <a:custGeom>
            <a:avLst/>
            <a:gdLst>
              <a:gd name="connsiteX0" fmla="*/ 1057499 w 2680522"/>
              <a:gd name="connsiteY0" fmla="*/ 0 h 6858000"/>
              <a:gd name="connsiteX1" fmla="*/ 879731 w 2680522"/>
              <a:gd name="connsiteY1" fmla="*/ 0 h 6858000"/>
              <a:gd name="connsiteX2" fmla="*/ 901855 w 2680522"/>
              <a:gd name="connsiteY2" fmla="*/ 14997 h 6858000"/>
              <a:gd name="connsiteX3" fmla="*/ 2502754 w 2680522"/>
              <a:gd name="connsiteY3" fmla="*/ 3621656 h 6858000"/>
              <a:gd name="connsiteX4" fmla="*/ 628404 w 2680522"/>
              <a:gd name="connsiteY4" fmla="*/ 6374814 h 6858000"/>
              <a:gd name="connsiteX5" fmla="*/ 111756 w 2680522"/>
              <a:gd name="connsiteY5" fmla="*/ 6780599 h 6858000"/>
              <a:gd name="connsiteX6" fmla="*/ 0 w 2680522"/>
              <a:gd name="connsiteY6" fmla="*/ 6858000 h 6858000"/>
              <a:gd name="connsiteX7" fmla="*/ 177768 w 2680522"/>
              <a:gd name="connsiteY7" fmla="*/ 6858000 h 6858000"/>
              <a:gd name="connsiteX8" fmla="*/ 289524 w 2680522"/>
              <a:gd name="connsiteY8" fmla="*/ 6780599 h 6858000"/>
              <a:gd name="connsiteX9" fmla="*/ 806172 w 2680522"/>
              <a:gd name="connsiteY9" fmla="*/ 6374814 h 6858000"/>
              <a:gd name="connsiteX10" fmla="*/ 2680522 w 2680522"/>
              <a:gd name="connsiteY10" fmla="*/ 3621656 h 6858000"/>
              <a:gd name="connsiteX11" fmla="*/ 1079623 w 2680522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680522" h="6858000">
                <a:moveTo>
                  <a:pt x="1057499" y="0"/>
                </a:moveTo>
                <a:lnTo>
                  <a:pt x="879731" y="0"/>
                </a:lnTo>
                <a:lnTo>
                  <a:pt x="901855" y="14997"/>
                </a:lnTo>
                <a:cubicBezTo>
                  <a:pt x="1929018" y="754641"/>
                  <a:pt x="2502754" y="2093192"/>
                  <a:pt x="2502754" y="3621656"/>
                </a:cubicBezTo>
                <a:cubicBezTo>
                  <a:pt x="2502754" y="4969131"/>
                  <a:pt x="1574029" y="5602839"/>
                  <a:pt x="628404" y="6374814"/>
                </a:cubicBezTo>
                <a:cubicBezTo>
                  <a:pt x="456201" y="6515397"/>
                  <a:pt x="285574" y="6653108"/>
                  <a:pt x="111756" y="6780599"/>
                </a:cubicBezTo>
                <a:lnTo>
                  <a:pt x="0" y="6858000"/>
                </a:lnTo>
                <a:lnTo>
                  <a:pt x="177768" y="6858000"/>
                </a:lnTo>
                <a:lnTo>
                  <a:pt x="289524" y="6780599"/>
                </a:lnTo>
                <a:cubicBezTo>
                  <a:pt x="463342" y="6653108"/>
                  <a:pt x="633969" y="6515397"/>
                  <a:pt x="806172" y="6374814"/>
                </a:cubicBezTo>
                <a:cubicBezTo>
                  <a:pt x="1751797" y="5602839"/>
                  <a:pt x="2680522" y="4969131"/>
                  <a:pt x="2680522" y="3621656"/>
                </a:cubicBezTo>
                <a:cubicBezTo>
                  <a:pt x="2680522" y="2093192"/>
                  <a:pt x="2106786" y="754641"/>
                  <a:pt x="1079623" y="14997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25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29F887-6D3B-33CA-D9CA-BBCA65027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1" y="601744"/>
            <a:ext cx="6781800" cy="1338696"/>
          </a:xfrm>
        </p:spPr>
        <p:txBody>
          <a:bodyPr>
            <a:normAutofit/>
          </a:bodyPr>
          <a:lstStyle/>
          <a:p>
            <a:r>
              <a:rPr lang="en-GB" dirty="0"/>
              <a:t>Relevant Management guidelines (1)</a:t>
            </a:r>
          </a:p>
        </p:txBody>
      </p:sp>
      <p:pic>
        <p:nvPicPr>
          <p:cNvPr id="5" name="Picture 4" descr="A row of samples for medical testing">
            <a:extLst>
              <a:ext uri="{FF2B5EF4-FFF2-40B4-BE49-F238E27FC236}">
                <a16:creationId xmlns:a16="http://schemas.microsoft.com/office/drawing/2014/main" id="{69793AD6-B8AB-4998-FC71-76DFC7EBE6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8" r="5969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6190B-4C0F-048D-4E45-A6440578F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2201958"/>
            <a:ext cx="6781800" cy="3900730"/>
          </a:xfrm>
        </p:spPr>
        <p:txBody>
          <a:bodyPr anchor="t">
            <a:normAutofit/>
          </a:bodyPr>
          <a:lstStyle/>
          <a:p>
            <a:r>
              <a:rPr lang="en-GB" sz="2000" dirty="0"/>
              <a:t>Topical treatments for all severity levels.</a:t>
            </a:r>
          </a:p>
          <a:p>
            <a:r>
              <a:rPr lang="en-GB" sz="2000" dirty="0"/>
              <a:t>Systemic treatment at Moderate to Severe levels</a:t>
            </a:r>
          </a:p>
          <a:p>
            <a:endParaRPr lang="en-GB" sz="2000" dirty="0"/>
          </a:p>
          <a:p>
            <a:r>
              <a:rPr lang="en-GB" sz="2000" dirty="0"/>
              <a:t>Oral antibiotics (Lymecycline or Doxycycline) should be given as a 12-week course with either:</a:t>
            </a:r>
          </a:p>
          <a:p>
            <a:pPr lvl="1"/>
            <a:r>
              <a:rPr lang="en-GB" sz="2000" dirty="0"/>
              <a:t>Topical Adapalene w/ Topical Benzyl peroxide OD NOCTE</a:t>
            </a:r>
          </a:p>
          <a:p>
            <a:pPr lvl="1"/>
            <a:r>
              <a:rPr lang="en-GB" sz="2000" dirty="0"/>
              <a:t>Topical azelaic acid BD</a:t>
            </a:r>
          </a:p>
          <a:p>
            <a:endParaRPr lang="en-GB" sz="2000" dirty="0"/>
          </a:p>
          <a:p>
            <a:r>
              <a:rPr lang="en-GB" sz="2000" dirty="0"/>
              <a:t>NICE recommends a 12‑week review and a maximum 6‑month duration of antibiotic treatment. </a:t>
            </a:r>
          </a:p>
        </p:txBody>
      </p:sp>
    </p:spTree>
    <p:extLst>
      <p:ext uri="{BB962C8B-B14F-4D97-AF65-F5344CB8AC3E}">
        <p14:creationId xmlns:p14="http://schemas.microsoft.com/office/powerpoint/2010/main" val="1136007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9943BC2-7F1C-4D05-E3F2-0BAF8B9886DB}"/>
              </a:ext>
            </a:extLst>
          </p:cNvPr>
          <p:cNvSpPr/>
          <p:nvPr/>
        </p:nvSpPr>
        <p:spPr>
          <a:xfrm>
            <a:off x="148856" y="259433"/>
            <a:ext cx="4054844" cy="10277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Acne vulgaris prescribed Lymecycline within 12 weeks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- 32 patients</a:t>
            </a: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B53FED-EE40-52CC-47A0-65DA2E25165B}"/>
              </a:ext>
            </a:extLst>
          </p:cNvPr>
          <p:cNvSpPr/>
          <p:nvPr/>
        </p:nvSpPr>
        <p:spPr>
          <a:xfrm>
            <a:off x="635908" y="2217605"/>
            <a:ext cx="2183191" cy="13778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28 Included in study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1E0281-18A8-764C-8216-A4D8F973BE38}"/>
              </a:ext>
            </a:extLst>
          </p:cNvPr>
          <p:cNvSpPr/>
          <p:nvPr/>
        </p:nvSpPr>
        <p:spPr>
          <a:xfrm>
            <a:off x="640832" y="3938915"/>
            <a:ext cx="2183191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3 Active dermatology referral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1FE11B-24D9-F828-84B7-5556FA519B0E}"/>
              </a:ext>
            </a:extLst>
          </p:cNvPr>
          <p:cNvSpPr/>
          <p:nvPr/>
        </p:nvSpPr>
        <p:spPr>
          <a:xfrm>
            <a:off x="630445" y="5177453"/>
            <a:ext cx="2183191" cy="9144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1 Out of practice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AF1416-4F5B-0807-D674-7E5679A6B227}"/>
              </a:ext>
            </a:extLst>
          </p:cNvPr>
          <p:cNvSpPr/>
          <p:nvPr/>
        </p:nvSpPr>
        <p:spPr>
          <a:xfrm>
            <a:off x="4657705" y="1784030"/>
            <a:ext cx="2632978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chemeClr val="tx1"/>
                </a:solidFill>
              </a:rPr>
              <a:t>4  Yes </a:t>
            </a:r>
            <a:r>
              <a:rPr lang="en-GB" sz="1400" i="1">
                <a:solidFill>
                  <a:schemeClr val="tx1"/>
                </a:solidFill>
              </a:rPr>
              <a:t>(14.3%)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 (12 weeks)</a:t>
            </a: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D24BD0-26D6-E469-E90D-7A9A4D21A248}"/>
              </a:ext>
            </a:extLst>
          </p:cNvPr>
          <p:cNvSpPr/>
          <p:nvPr/>
        </p:nvSpPr>
        <p:spPr>
          <a:xfrm>
            <a:off x="4713113" y="3777727"/>
            <a:ext cx="2632978" cy="15831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chemeClr val="tx1"/>
                </a:solidFill>
              </a:rPr>
              <a:t>24 No </a:t>
            </a:r>
            <a:r>
              <a:rPr lang="en-GB" sz="1400" i="1">
                <a:solidFill>
                  <a:schemeClr val="tx1"/>
                </a:solidFill>
              </a:rPr>
              <a:t>(85.7%)</a:t>
            </a:r>
            <a:endParaRPr lang="en-GB" sz="2000" i="1">
              <a:solidFill>
                <a:schemeClr val="tx1"/>
              </a:solidFill>
            </a:endParaRP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19 (8 weeks)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1 (6 weeks)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4 (4 weeks)</a:t>
            </a: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63F7F16-85B8-6E05-3997-504C075D23AF}"/>
              </a:ext>
            </a:extLst>
          </p:cNvPr>
          <p:cNvSpPr/>
          <p:nvPr/>
        </p:nvSpPr>
        <p:spPr>
          <a:xfrm>
            <a:off x="8301053" y="271422"/>
            <a:ext cx="3512594" cy="1027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Concurrent treatment as per guidelines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60630BF-0E8F-C9B4-E446-3EBFDE286330}"/>
              </a:ext>
            </a:extLst>
          </p:cNvPr>
          <p:cNvSpPr/>
          <p:nvPr/>
        </p:nvSpPr>
        <p:spPr>
          <a:xfrm>
            <a:off x="4423402" y="271422"/>
            <a:ext cx="3128388" cy="1027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>
                <a:solidFill>
                  <a:schemeClr val="tx1"/>
                </a:solidFill>
              </a:rPr>
              <a:t>Prescription length as per guidelines</a:t>
            </a:r>
            <a:endParaRPr lang="en-GB" sz="2000" dirty="0">
              <a:solidFill>
                <a:schemeClr val="tx1"/>
              </a:solidFill>
            </a:endParaRP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0BC1B068-378A-8F0C-F566-0ADB7FAE59A8}"/>
              </a:ext>
            </a:extLst>
          </p:cNvPr>
          <p:cNvCxnSpPr>
            <a:cxnSpLocks/>
            <a:stCxn id="11" idx="3"/>
            <a:endCxn id="14" idx="1"/>
          </p:cNvCxnSpPr>
          <p:nvPr/>
        </p:nvCxnSpPr>
        <p:spPr>
          <a:xfrm flipV="1">
            <a:off x="2819099" y="2241230"/>
            <a:ext cx="1838606" cy="665322"/>
          </a:xfrm>
          <a:prstGeom prst="bentConnector3">
            <a:avLst>
              <a:gd name="adj1" fmla="val 51381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7E2901E6-D854-550A-CEBD-4C444B683B90}"/>
              </a:ext>
            </a:extLst>
          </p:cNvPr>
          <p:cNvCxnSpPr>
            <a:cxnSpLocks/>
            <a:stCxn id="11" idx="3"/>
            <a:endCxn id="15" idx="1"/>
          </p:cNvCxnSpPr>
          <p:nvPr/>
        </p:nvCxnSpPr>
        <p:spPr>
          <a:xfrm>
            <a:off x="2819099" y="2906552"/>
            <a:ext cx="1894014" cy="16627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8428C9A1-51D1-C8F1-8564-24D48337B58A}"/>
              </a:ext>
            </a:extLst>
          </p:cNvPr>
          <p:cNvSpPr/>
          <p:nvPr/>
        </p:nvSpPr>
        <p:spPr>
          <a:xfrm>
            <a:off x="8404247" y="4498657"/>
            <a:ext cx="3306207" cy="18514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13 No </a:t>
            </a:r>
            <a:r>
              <a:rPr lang="en-GB" sz="1400" i="1">
                <a:solidFill>
                  <a:schemeClr val="tx1"/>
                </a:solidFill>
              </a:rPr>
              <a:t>(46.4%)</a:t>
            </a:r>
            <a:endParaRPr lang="en-GB" i="1">
              <a:solidFill>
                <a:schemeClr val="tx1"/>
              </a:solidFill>
            </a:endParaRP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3 (No mention of topical treatment) 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6 (Treclin)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3 (Benzyl peroxide w/ Clindamycin)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1 (Erythromycin w/ Zinc acetate)</a:t>
            </a:r>
          </a:p>
          <a:p>
            <a:pPr algn="ctr"/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504439C-C39F-B1BA-0F27-E1CC43EFA231}"/>
              </a:ext>
            </a:extLst>
          </p:cNvPr>
          <p:cNvSpPr/>
          <p:nvPr/>
        </p:nvSpPr>
        <p:spPr>
          <a:xfrm>
            <a:off x="8404247" y="1494975"/>
            <a:ext cx="3306207" cy="578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1  Yes </a:t>
            </a:r>
            <a:r>
              <a:rPr lang="en-GB" sz="1400" i="1">
                <a:solidFill>
                  <a:schemeClr val="tx1"/>
                </a:solidFill>
              </a:rPr>
              <a:t>(3.6%)</a:t>
            </a:r>
            <a:endParaRPr lang="en-GB" sz="1600" i="1">
              <a:solidFill>
                <a:schemeClr val="tx1"/>
              </a:solidFill>
            </a:endParaRP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 (Azelaic Acid)</a:t>
            </a: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6F363E1D-B6CD-66FD-FD17-7A66C05F2A65}"/>
              </a:ext>
            </a:extLst>
          </p:cNvPr>
          <p:cNvSpPr/>
          <p:nvPr/>
        </p:nvSpPr>
        <p:spPr>
          <a:xfrm>
            <a:off x="8404247" y="2121176"/>
            <a:ext cx="3306207" cy="10826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3 No </a:t>
            </a:r>
            <a:r>
              <a:rPr lang="en-GB" sz="1400" i="1">
                <a:solidFill>
                  <a:schemeClr val="tx1"/>
                </a:solidFill>
              </a:rPr>
              <a:t>(10.7%)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(No mention of topical treatment) </a:t>
            </a:r>
            <a:endParaRPr lang="en-GB" sz="1600" i="1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02270169-EC58-F36F-8F38-6A48BD4C22E7}"/>
              </a:ext>
            </a:extLst>
          </p:cNvPr>
          <p:cNvSpPr/>
          <p:nvPr/>
        </p:nvSpPr>
        <p:spPr>
          <a:xfrm>
            <a:off x="8404247" y="3547341"/>
            <a:ext cx="3306207" cy="8908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</a:rPr>
              <a:t>11  Yes </a:t>
            </a:r>
            <a:r>
              <a:rPr lang="en-GB" sz="1400" i="1">
                <a:solidFill>
                  <a:schemeClr val="tx1"/>
                </a:solidFill>
              </a:rPr>
              <a:t>(39.3%)</a:t>
            </a:r>
            <a:endParaRPr lang="en-GB" i="1">
              <a:solidFill>
                <a:schemeClr val="tx1"/>
              </a:solidFill>
            </a:endParaRP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 1 (Azelaic Acid)</a:t>
            </a:r>
          </a:p>
          <a:p>
            <a:pPr algn="ctr"/>
            <a:r>
              <a:rPr lang="en-GB" sz="1600" i="1">
                <a:solidFill>
                  <a:schemeClr val="tx1"/>
                </a:solidFill>
              </a:rPr>
              <a:t>10 (Epiduo / Adapalene)</a:t>
            </a:r>
            <a:endParaRPr lang="en-GB" sz="1600" i="1" dirty="0">
              <a:solidFill>
                <a:schemeClr val="tx1"/>
              </a:solidFill>
            </a:endParaRP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6DC0A34A-7806-E795-12AC-9910A6F09AF5}"/>
              </a:ext>
            </a:extLst>
          </p:cNvPr>
          <p:cNvCxnSpPr>
            <a:cxnSpLocks/>
            <a:stCxn id="14" idx="3"/>
            <a:endCxn id="84" idx="1"/>
          </p:cNvCxnSpPr>
          <p:nvPr/>
        </p:nvCxnSpPr>
        <p:spPr>
          <a:xfrm flipV="1">
            <a:off x="7290683" y="1784030"/>
            <a:ext cx="1113564" cy="4572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FBA8FD87-1A91-7161-D9EC-B64088D8D870}"/>
              </a:ext>
            </a:extLst>
          </p:cNvPr>
          <p:cNvCxnSpPr>
            <a:cxnSpLocks/>
            <a:stCxn id="14" idx="3"/>
            <a:endCxn id="85" idx="1"/>
          </p:cNvCxnSpPr>
          <p:nvPr/>
        </p:nvCxnSpPr>
        <p:spPr>
          <a:xfrm>
            <a:off x="7290683" y="2241230"/>
            <a:ext cx="1113564" cy="42128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98EB5406-FD1A-E585-A983-FD39C8A71626}"/>
              </a:ext>
            </a:extLst>
          </p:cNvPr>
          <p:cNvCxnSpPr>
            <a:cxnSpLocks/>
            <a:stCxn id="15" idx="3"/>
            <a:endCxn id="83" idx="1"/>
          </p:cNvCxnSpPr>
          <p:nvPr/>
        </p:nvCxnSpPr>
        <p:spPr>
          <a:xfrm>
            <a:off x="7346091" y="4569321"/>
            <a:ext cx="1058156" cy="85503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1BD40BCE-63CE-4CA3-47D4-ACECB9022576}"/>
              </a:ext>
            </a:extLst>
          </p:cNvPr>
          <p:cNvCxnSpPr>
            <a:cxnSpLocks/>
            <a:stCxn id="15" idx="3"/>
            <a:endCxn id="86" idx="1"/>
          </p:cNvCxnSpPr>
          <p:nvPr/>
        </p:nvCxnSpPr>
        <p:spPr>
          <a:xfrm flipV="1">
            <a:off x="7346091" y="3992770"/>
            <a:ext cx="1058156" cy="57655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" name="TextBox 152">
            <a:extLst>
              <a:ext uri="{FF2B5EF4-FFF2-40B4-BE49-F238E27FC236}">
                <a16:creationId xmlns:a16="http://schemas.microsoft.com/office/drawing/2014/main" id="{07DE5877-51EE-EE36-39A9-19E702CB5D07}"/>
              </a:ext>
            </a:extLst>
          </p:cNvPr>
          <p:cNvSpPr txBox="1"/>
          <p:nvPr/>
        </p:nvSpPr>
        <p:spPr>
          <a:xfrm>
            <a:off x="148856" y="6403321"/>
            <a:ext cx="516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Carlisle Healthcare 		Date audited: 24/11/22</a:t>
            </a:r>
            <a:endParaRPr lang="en-GB" dirty="0"/>
          </a:p>
        </p:txBody>
      </p:sp>
      <p:cxnSp>
        <p:nvCxnSpPr>
          <p:cNvPr id="154" name="Connector: Elbow 153">
            <a:extLst>
              <a:ext uri="{FF2B5EF4-FFF2-40B4-BE49-F238E27FC236}">
                <a16:creationId xmlns:a16="http://schemas.microsoft.com/office/drawing/2014/main" id="{4DA53597-9048-1E91-A77F-EE921D9769C9}"/>
              </a:ext>
            </a:extLst>
          </p:cNvPr>
          <p:cNvCxnSpPr>
            <a:cxnSpLocks/>
            <a:endCxn id="11" idx="1"/>
          </p:cNvCxnSpPr>
          <p:nvPr/>
        </p:nvCxnSpPr>
        <p:spPr>
          <a:xfrm rot="16200000" flipH="1">
            <a:off x="-322672" y="1947972"/>
            <a:ext cx="1619390" cy="2977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8" name="Connector: Elbow 157">
            <a:extLst>
              <a:ext uri="{FF2B5EF4-FFF2-40B4-BE49-F238E27FC236}">
                <a16:creationId xmlns:a16="http://schemas.microsoft.com/office/drawing/2014/main" id="{13614C3A-4959-1F9D-1052-18F30712A5D1}"/>
              </a:ext>
            </a:extLst>
          </p:cNvPr>
          <p:cNvCxnSpPr>
            <a:cxnSpLocks/>
            <a:endCxn id="12" idx="1"/>
          </p:cNvCxnSpPr>
          <p:nvPr/>
        </p:nvCxnSpPr>
        <p:spPr>
          <a:xfrm rot="16200000" flipH="1">
            <a:off x="-1064993" y="2690290"/>
            <a:ext cx="3108954" cy="30269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Connector: Elbow 160">
            <a:extLst>
              <a:ext uri="{FF2B5EF4-FFF2-40B4-BE49-F238E27FC236}">
                <a16:creationId xmlns:a16="http://schemas.microsoft.com/office/drawing/2014/main" id="{52DAA4E6-A6ED-9D21-F091-76FF399C2FAE}"/>
              </a:ext>
            </a:extLst>
          </p:cNvPr>
          <p:cNvCxnSpPr>
            <a:cxnSpLocks/>
            <a:endCxn id="13" idx="1"/>
          </p:cNvCxnSpPr>
          <p:nvPr/>
        </p:nvCxnSpPr>
        <p:spPr>
          <a:xfrm rot="16200000" flipH="1">
            <a:off x="-1689456" y="3314752"/>
            <a:ext cx="4347492" cy="29231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9A52DDB-193D-C138-8182-007D1F1C926D}"/>
              </a:ext>
            </a:extLst>
          </p:cNvPr>
          <p:cNvSpPr txBox="1"/>
          <p:nvPr/>
        </p:nvSpPr>
        <p:spPr>
          <a:xfrm>
            <a:off x="4650348" y="5440496"/>
            <a:ext cx="289130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/>
              <a:t>	Summary</a:t>
            </a:r>
          </a:p>
          <a:p>
            <a:r>
              <a:rPr lang="en-GB"/>
              <a:t>04/28 (85.7%) Wrong Length</a:t>
            </a:r>
          </a:p>
          <a:p>
            <a:r>
              <a:rPr lang="en-GB"/>
              <a:t>16/28 (57.1%) Wrong Topical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20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31" grpId="0" animBg="1"/>
      <p:bldP spid="83" grpId="0" animBg="1"/>
      <p:bldP spid="84" grpId="0" animBg="1"/>
      <p:bldP spid="85" grpId="0" animBg="1"/>
      <p:bldP spid="86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50B5F5-B042-955C-B8B9-201C02F6B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1" y="601744"/>
            <a:ext cx="6781800" cy="1338696"/>
          </a:xfrm>
        </p:spPr>
        <p:txBody>
          <a:bodyPr>
            <a:normAutofit/>
          </a:bodyPr>
          <a:lstStyle/>
          <a:p>
            <a:r>
              <a:rPr lang="en-GB" dirty="0"/>
              <a:t>Limitations</a:t>
            </a:r>
          </a:p>
        </p:txBody>
      </p:sp>
      <p:pic>
        <p:nvPicPr>
          <p:cNvPr id="5" name="Picture 4" descr="Magnifying glass showing decling performance">
            <a:extLst>
              <a:ext uri="{FF2B5EF4-FFF2-40B4-BE49-F238E27FC236}">
                <a16:creationId xmlns:a16="http://schemas.microsoft.com/office/drawing/2014/main" id="{ECC6F5A6-2601-603C-A594-AC5AD5D6FE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45" r="47009" b="-1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AA479-2DD2-E585-AD0A-6669A5BED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2201958"/>
            <a:ext cx="6781800" cy="3900730"/>
          </a:xfrm>
        </p:spPr>
        <p:txBody>
          <a:bodyPr anchor="t">
            <a:normAutofit/>
          </a:bodyPr>
          <a:lstStyle/>
          <a:p>
            <a:r>
              <a:rPr lang="en-GB" sz="2000" dirty="0"/>
              <a:t>Does not measure appropriateness of antimicrobial therapy</a:t>
            </a:r>
          </a:p>
          <a:p>
            <a:pPr lvl="1"/>
            <a:r>
              <a:rPr lang="en-GB" sz="2000" dirty="0"/>
              <a:t>Concordance with guidelines used as a surrogate marker of appropriateness</a:t>
            </a:r>
          </a:p>
          <a:p>
            <a:pPr lvl="1"/>
            <a:r>
              <a:rPr lang="en-GB" sz="2000" dirty="0"/>
              <a:t>May be legitimate reasons that guidelines are not followed for a specific patient</a:t>
            </a:r>
          </a:p>
          <a:p>
            <a:pPr lvl="1"/>
            <a:endParaRPr lang="en-GB" sz="2000" dirty="0"/>
          </a:p>
          <a:p>
            <a:r>
              <a:rPr lang="en-GB" sz="2000" dirty="0"/>
              <a:t>Unable to intervene within this audit cycle</a:t>
            </a:r>
          </a:p>
          <a:p>
            <a:pPr lvl="1"/>
            <a:r>
              <a:rPr lang="en-GB" sz="2000" dirty="0"/>
              <a:t>Intervention and re-audit needed to close audit cycle and measure change</a:t>
            </a:r>
          </a:p>
        </p:txBody>
      </p:sp>
    </p:spTree>
    <p:extLst>
      <p:ext uri="{BB962C8B-B14F-4D97-AF65-F5344CB8AC3E}">
        <p14:creationId xmlns:p14="http://schemas.microsoft.com/office/powerpoint/2010/main" val="3146114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EAF761-42E7-4A42-5140-F91E40307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1" y="601744"/>
            <a:ext cx="6781800" cy="1338696"/>
          </a:xfrm>
        </p:spPr>
        <p:txBody>
          <a:bodyPr>
            <a:normAutofit/>
          </a:bodyPr>
          <a:lstStyle/>
          <a:p>
            <a:r>
              <a:rPr lang="en-GB" dirty="0"/>
              <a:t>Possible Interventions</a:t>
            </a:r>
          </a:p>
        </p:txBody>
      </p:sp>
      <p:pic>
        <p:nvPicPr>
          <p:cNvPr id="5" name="Picture 4" descr="Desk with stethoscope and computer keyboard">
            <a:extLst>
              <a:ext uri="{FF2B5EF4-FFF2-40B4-BE49-F238E27FC236}">
                <a16:creationId xmlns:a16="http://schemas.microsoft.com/office/drawing/2014/main" id="{C4B5173C-5BE2-020A-E505-57B92C936D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203" r="4251" b="-1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DC1CB-D8E7-8D63-1329-4D7E7D01A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1" y="2201958"/>
            <a:ext cx="6781800" cy="3900730"/>
          </a:xfrm>
        </p:spPr>
        <p:txBody>
          <a:bodyPr anchor="t">
            <a:normAutofit/>
          </a:bodyPr>
          <a:lstStyle/>
          <a:p>
            <a:r>
              <a:rPr lang="en-GB" sz="2000"/>
              <a:t>Recommending guideline-concordant antimicrobial therapy where current therapy is non-concordant </a:t>
            </a:r>
          </a:p>
          <a:p>
            <a:pPr lvl="1"/>
            <a:r>
              <a:rPr lang="en-GB" sz="2000"/>
              <a:t>Encourages guideline-concordant prescribing or documentation of reasons for diverging. </a:t>
            </a:r>
          </a:p>
          <a:p>
            <a:pPr lvl="1"/>
            <a:r>
              <a:rPr lang="en-GB" sz="2000"/>
              <a:t>An opportunity for prescriber education regarding locally endorsed guidelines.</a:t>
            </a:r>
          </a:p>
          <a:p>
            <a:pPr lvl="1"/>
            <a:endParaRPr lang="en-GB" sz="2000"/>
          </a:p>
          <a:p>
            <a:r>
              <a:rPr lang="en-GB" sz="2000"/>
              <a:t>Contacting the doctor attending to confirm an unclear or undocumented indication</a:t>
            </a:r>
          </a:p>
          <a:p>
            <a:pPr lvl="1"/>
            <a:r>
              <a:rPr lang="en-GB" sz="2000"/>
              <a:t>Improves communication regarding antimicrobial therapy, encouraging clear documentation of antimicrobial indications</a:t>
            </a:r>
          </a:p>
        </p:txBody>
      </p:sp>
    </p:spTree>
    <p:extLst>
      <p:ext uri="{BB962C8B-B14F-4D97-AF65-F5344CB8AC3E}">
        <p14:creationId xmlns:p14="http://schemas.microsoft.com/office/powerpoint/2010/main" val="591057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3E20E-357D-5A70-6010-00EC0498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interventions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8715D13-5F21-C157-7ADB-A60BE769D2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4150445"/>
              </p:ext>
            </p:extLst>
          </p:nvPr>
        </p:nvGraphicFramePr>
        <p:xfrm>
          <a:off x="499995" y="681498"/>
          <a:ext cx="11192010" cy="5403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157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41393E-C764-4C6F-8886-35CFF2E483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90890DC-37FF-4B49-BD4C-FE4232F69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52708" cy="6858000"/>
          </a:xfrm>
          <a:custGeom>
            <a:avLst/>
            <a:gdLst>
              <a:gd name="connsiteX0" fmla="*/ 0 w 5552708"/>
              <a:gd name="connsiteY0" fmla="*/ 0 h 6858000"/>
              <a:gd name="connsiteX1" fmla="*/ 5443651 w 5552708"/>
              <a:gd name="connsiteY1" fmla="*/ 0 h 6858000"/>
              <a:gd name="connsiteX2" fmla="*/ 5443781 w 5552708"/>
              <a:gd name="connsiteY2" fmla="*/ 512 h 6858000"/>
              <a:gd name="connsiteX3" fmla="*/ 5444033 w 5552708"/>
              <a:gd name="connsiteY3" fmla="*/ 20501 h 6858000"/>
              <a:gd name="connsiteX4" fmla="*/ 5439390 w 5552708"/>
              <a:gd name="connsiteY4" fmla="*/ 44768 h 6858000"/>
              <a:gd name="connsiteX5" fmla="*/ 5443913 w 5552708"/>
              <a:gd name="connsiteY5" fmla="*/ 104988 h 6858000"/>
              <a:gd name="connsiteX6" fmla="*/ 5458241 w 5552708"/>
              <a:gd name="connsiteY6" fmla="*/ 204162 h 6858000"/>
              <a:gd name="connsiteX7" fmla="*/ 5459763 w 5552708"/>
              <a:gd name="connsiteY7" fmla="*/ 225360 h 6858000"/>
              <a:gd name="connsiteX8" fmla="*/ 5454996 w 5552708"/>
              <a:gd name="connsiteY8" fmla="*/ 243902 h 6858000"/>
              <a:gd name="connsiteX9" fmla="*/ 5448597 w 5552708"/>
              <a:gd name="connsiteY9" fmla="*/ 248483 h 6858000"/>
              <a:gd name="connsiteX10" fmla="*/ 5448458 w 5552708"/>
              <a:gd name="connsiteY10" fmla="*/ 260196 h 6858000"/>
              <a:gd name="connsiteX11" fmla="*/ 5447150 w 5552708"/>
              <a:gd name="connsiteY11" fmla="*/ 263377 h 6858000"/>
              <a:gd name="connsiteX12" fmla="*/ 5459187 w 5552708"/>
              <a:gd name="connsiteY12" fmla="*/ 318691 h 6858000"/>
              <a:gd name="connsiteX13" fmla="*/ 5455708 w 5552708"/>
              <a:gd name="connsiteY13" fmla="*/ 365759 h 6858000"/>
              <a:gd name="connsiteX14" fmla="*/ 5473651 w 5552708"/>
              <a:gd name="connsiteY14" fmla="*/ 492182 h 6858000"/>
              <a:gd name="connsiteX15" fmla="*/ 5481453 w 5552708"/>
              <a:gd name="connsiteY15" fmla="*/ 689666 h 6858000"/>
              <a:gd name="connsiteX16" fmla="*/ 5488233 w 5552708"/>
              <a:gd name="connsiteY16" fmla="*/ 816332 h 6858000"/>
              <a:gd name="connsiteX17" fmla="*/ 5529718 w 5552708"/>
              <a:gd name="connsiteY17" fmla="*/ 891550 h 6858000"/>
              <a:gd name="connsiteX18" fmla="*/ 5536104 w 5552708"/>
              <a:gd name="connsiteY18" fmla="*/ 903318 h 6858000"/>
              <a:gd name="connsiteX19" fmla="*/ 5535257 w 5552708"/>
              <a:gd name="connsiteY19" fmla="*/ 905308 h 6858000"/>
              <a:gd name="connsiteX20" fmla="*/ 5537840 w 5552708"/>
              <a:gd name="connsiteY20" fmla="*/ 920621 h 6858000"/>
              <a:gd name="connsiteX21" fmla="*/ 5541663 w 5552708"/>
              <a:gd name="connsiteY21" fmla="*/ 922876 h 6858000"/>
              <a:gd name="connsiteX22" fmla="*/ 5544456 w 5552708"/>
              <a:gd name="connsiteY22" fmla="*/ 933037 h 6858000"/>
              <a:gd name="connsiteX23" fmla="*/ 5552708 w 5552708"/>
              <a:gd name="connsiteY23" fmla="*/ 952132 h 6858000"/>
              <a:gd name="connsiteX24" fmla="*/ 5551675 w 5552708"/>
              <a:gd name="connsiteY24" fmla="*/ 956570 h 6858000"/>
              <a:gd name="connsiteX25" fmla="*/ 5531341 w 5552708"/>
              <a:gd name="connsiteY25" fmla="*/ 1064863 h 6858000"/>
              <a:gd name="connsiteX26" fmla="*/ 5539998 w 5552708"/>
              <a:gd name="connsiteY26" fmla="*/ 1096340 h 6858000"/>
              <a:gd name="connsiteX27" fmla="*/ 5541075 w 5552708"/>
              <a:gd name="connsiteY27" fmla="*/ 1102915 h 6858000"/>
              <a:gd name="connsiteX28" fmla="*/ 5540822 w 5552708"/>
              <a:gd name="connsiteY28" fmla="*/ 1103143 h 6858000"/>
              <a:gd name="connsiteX29" fmla="*/ 5541413 w 5552708"/>
              <a:gd name="connsiteY29" fmla="*/ 1110274 h 6858000"/>
              <a:gd name="connsiteX30" fmla="*/ 5543038 w 5552708"/>
              <a:gd name="connsiteY30" fmla="*/ 1114901 h 6858000"/>
              <a:gd name="connsiteX31" fmla="*/ 5545128 w 5552708"/>
              <a:gd name="connsiteY31" fmla="*/ 1127652 h 6858000"/>
              <a:gd name="connsiteX32" fmla="*/ 5544028 w 5552708"/>
              <a:gd name="connsiteY32" fmla="*/ 1132698 h 6858000"/>
              <a:gd name="connsiteX33" fmla="*/ 5514811 w 5552708"/>
              <a:gd name="connsiteY33" fmla="*/ 1177140 h 6858000"/>
              <a:gd name="connsiteX34" fmla="*/ 5496402 w 5552708"/>
              <a:gd name="connsiteY34" fmla="*/ 1265293 h 6858000"/>
              <a:gd name="connsiteX35" fmla="*/ 5481620 w 5552708"/>
              <a:gd name="connsiteY35" fmla="*/ 1353039 h 6858000"/>
              <a:gd name="connsiteX36" fmla="*/ 5477938 w 5552708"/>
              <a:gd name="connsiteY36" fmla="*/ 1385038 h 6858000"/>
              <a:gd name="connsiteX37" fmla="*/ 5464009 w 5552708"/>
              <a:gd name="connsiteY37" fmla="*/ 1441067 h 6858000"/>
              <a:gd name="connsiteX38" fmla="*/ 5453063 w 5552708"/>
              <a:gd name="connsiteY38" fmla="*/ 1466104 h 6858000"/>
              <a:gd name="connsiteX39" fmla="*/ 5453368 w 5552708"/>
              <a:gd name="connsiteY39" fmla="*/ 1467310 h 6858000"/>
              <a:gd name="connsiteX40" fmla="*/ 5449849 w 5552708"/>
              <a:gd name="connsiteY40" fmla="*/ 1469198 h 6858000"/>
              <a:gd name="connsiteX41" fmla="*/ 5447717 w 5552708"/>
              <a:gd name="connsiteY41" fmla="*/ 1473816 h 6858000"/>
              <a:gd name="connsiteX42" fmla="*/ 5446906 w 5552708"/>
              <a:gd name="connsiteY42" fmla="*/ 1487106 h 6858000"/>
              <a:gd name="connsiteX43" fmla="*/ 5447429 w 5552708"/>
              <a:gd name="connsiteY43" fmla="*/ 1492218 h 6858000"/>
              <a:gd name="connsiteX44" fmla="*/ 5446434 w 5552708"/>
              <a:gd name="connsiteY44" fmla="*/ 1499455 h 6858000"/>
              <a:gd name="connsiteX45" fmla="*/ 5446146 w 5552708"/>
              <a:gd name="connsiteY45" fmla="*/ 1499600 h 6858000"/>
              <a:gd name="connsiteX46" fmla="*/ 5445728 w 5552708"/>
              <a:gd name="connsiteY46" fmla="*/ 1506449 h 6858000"/>
              <a:gd name="connsiteX47" fmla="*/ 5447013 w 5552708"/>
              <a:gd name="connsiteY47" fmla="*/ 1540420 h 6858000"/>
              <a:gd name="connsiteX48" fmla="*/ 5416036 w 5552708"/>
              <a:gd name="connsiteY48" fmla="*/ 1580834 h 6858000"/>
              <a:gd name="connsiteX49" fmla="*/ 5409252 w 5552708"/>
              <a:gd name="connsiteY49" fmla="*/ 1598373 h 6858000"/>
              <a:gd name="connsiteX50" fmla="*/ 5404223 w 5552708"/>
              <a:gd name="connsiteY50" fmla="*/ 1607549 h 6858000"/>
              <a:gd name="connsiteX51" fmla="*/ 5403003 w 5552708"/>
              <a:gd name="connsiteY51" fmla="*/ 1607994 h 6858000"/>
              <a:gd name="connsiteX52" fmla="*/ 5404366 w 5552708"/>
              <a:gd name="connsiteY52" fmla="*/ 1640580 h 6858000"/>
              <a:gd name="connsiteX53" fmla="*/ 5402429 w 5552708"/>
              <a:gd name="connsiteY53" fmla="*/ 1644617 h 6858000"/>
              <a:gd name="connsiteX54" fmla="*/ 5406027 w 5552708"/>
              <a:gd name="connsiteY54" fmla="*/ 1666228 h 6858000"/>
              <a:gd name="connsiteX55" fmla="*/ 5409538 w 5552708"/>
              <a:gd name="connsiteY55" fmla="*/ 1680703 h 6858000"/>
              <a:gd name="connsiteX56" fmla="*/ 5405582 w 5552708"/>
              <a:gd name="connsiteY56" fmla="*/ 1870222 h 6858000"/>
              <a:gd name="connsiteX57" fmla="*/ 5418948 w 5552708"/>
              <a:gd name="connsiteY57" fmla="*/ 1979530 h 6858000"/>
              <a:gd name="connsiteX58" fmla="*/ 5405060 w 5552708"/>
              <a:gd name="connsiteY58" fmla="*/ 2051964 h 6858000"/>
              <a:gd name="connsiteX59" fmla="*/ 5378701 w 5552708"/>
              <a:gd name="connsiteY59" fmla="*/ 2073120 h 6858000"/>
              <a:gd name="connsiteX60" fmla="*/ 5366006 w 5552708"/>
              <a:gd name="connsiteY60" fmla="*/ 2256053 h 6858000"/>
              <a:gd name="connsiteX61" fmla="*/ 5352501 w 5552708"/>
              <a:gd name="connsiteY61" fmla="*/ 2301374 h 6858000"/>
              <a:gd name="connsiteX62" fmla="*/ 5361572 w 5552708"/>
              <a:gd name="connsiteY62" fmla="*/ 2344135 h 6858000"/>
              <a:gd name="connsiteX63" fmla="*/ 5351776 w 5552708"/>
              <a:gd name="connsiteY63" fmla="*/ 2360013 h 6858000"/>
              <a:gd name="connsiteX64" fmla="*/ 5349856 w 5552708"/>
              <a:gd name="connsiteY64" fmla="*/ 2362723 h 6858000"/>
              <a:gd name="connsiteX65" fmla="*/ 5347182 w 5552708"/>
              <a:gd name="connsiteY65" fmla="*/ 2374239 h 6858000"/>
              <a:gd name="connsiteX66" fmla="*/ 5340172 w 5552708"/>
              <a:gd name="connsiteY66" fmla="*/ 2376629 h 6858000"/>
              <a:gd name="connsiteX67" fmla="*/ 5331662 w 5552708"/>
              <a:gd name="connsiteY67" fmla="*/ 2393351 h 6858000"/>
              <a:gd name="connsiteX68" fmla="*/ 5328482 w 5552708"/>
              <a:gd name="connsiteY68" fmla="*/ 2414790 h 6858000"/>
              <a:gd name="connsiteX69" fmla="*/ 5316501 w 5552708"/>
              <a:gd name="connsiteY69" fmla="*/ 2490864 h 6858000"/>
              <a:gd name="connsiteX70" fmla="*/ 5318378 w 5552708"/>
              <a:gd name="connsiteY70" fmla="*/ 2503797 h 6858000"/>
              <a:gd name="connsiteX71" fmla="*/ 5307008 w 5552708"/>
              <a:gd name="connsiteY71" fmla="*/ 2543608 h 6858000"/>
              <a:gd name="connsiteX72" fmla="*/ 5300817 w 5552708"/>
              <a:gd name="connsiteY72" fmla="*/ 2579627 h 6858000"/>
              <a:gd name="connsiteX73" fmla="*/ 5300491 w 5552708"/>
              <a:gd name="connsiteY73" fmla="*/ 2603469 h 6858000"/>
              <a:gd name="connsiteX74" fmla="*/ 5297327 w 5552708"/>
              <a:gd name="connsiteY74" fmla="*/ 2609298 h 6858000"/>
              <a:gd name="connsiteX75" fmla="*/ 5292648 w 5552708"/>
              <a:gd name="connsiteY75" fmla="*/ 2632709 h 6858000"/>
              <a:gd name="connsiteX76" fmla="*/ 5294499 w 5552708"/>
              <a:gd name="connsiteY76" fmla="*/ 2645215 h 6858000"/>
              <a:gd name="connsiteX77" fmla="*/ 5284921 w 5552708"/>
              <a:gd name="connsiteY77" fmla="*/ 2655995 h 6858000"/>
              <a:gd name="connsiteX78" fmla="*/ 5278681 w 5552708"/>
              <a:gd name="connsiteY78" fmla="*/ 2658097 h 6858000"/>
              <a:gd name="connsiteX79" fmla="*/ 5279052 w 5552708"/>
              <a:gd name="connsiteY79" fmla="*/ 2675265 h 6858000"/>
              <a:gd name="connsiteX80" fmla="*/ 5271485 w 5552708"/>
              <a:gd name="connsiteY80" fmla="*/ 2688260 h 6858000"/>
              <a:gd name="connsiteX81" fmla="*/ 5273609 w 5552708"/>
              <a:gd name="connsiteY81" fmla="*/ 2700785 h 6858000"/>
              <a:gd name="connsiteX82" fmla="*/ 5272098 w 5552708"/>
              <a:gd name="connsiteY82" fmla="*/ 2705655 h 6858000"/>
              <a:gd name="connsiteX83" fmla="*/ 5267605 w 5552708"/>
              <a:gd name="connsiteY83" fmla="*/ 2717660 h 6858000"/>
              <a:gd name="connsiteX84" fmla="*/ 5258449 w 5552708"/>
              <a:gd name="connsiteY84" fmla="*/ 2738177 h 6858000"/>
              <a:gd name="connsiteX85" fmla="*/ 5256679 w 5552708"/>
              <a:gd name="connsiteY85" fmla="*/ 2744727 h 6858000"/>
              <a:gd name="connsiteX86" fmla="*/ 5245116 w 5552708"/>
              <a:gd name="connsiteY86" fmla="*/ 2757932 h 6858000"/>
              <a:gd name="connsiteX87" fmla="*/ 5233122 w 5552708"/>
              <a:gd name="connsiteY87" fmla="*/ 2784915 h 6858000"/>
              <a:gd name="connsiteX88" fmla="*/ 5197792 w 5552708"/>
              <a:gd name="connsiteY88" fmla="*/ 2830475 h 6858000"/>
              <a:gd name="connsiteX89" fmla="*/ 5180199 w 5552708"/>
              <a:gd name="connsiteY89" fmla="*/ 2857691 h 6858000"/>
              <a:gd name="connsiteX90" fmla="*/ 5164940 w 5552708"/>
              <a:gd name="connsiteY90" fmla="*/ 2875644 h 6858000"/>
              <a:gd name="connsiteX91" fmla="*/ 5139323 w 5552708"/>
              <a:gd name="connsiteY91" fmla="*/ 2931296 h 6858000"/>
              <a:gd name="connsiteX92" fmla="*/ 5102390 w 5552708"/>
              <a:gd name="connsiteY92" fmla="*/ 3027705 h 6858000"/>
              <a:gd name="connsiteX93" fmla="*/ 5093321 w 5552708"/>
              <a:gd name="connsiteY93" fmla="*/ 3047244 h 6858000"/>
              <a:gd name="connsiteX94" fmla="*/ 5080729 w 5552708"/>
              <a:gd name="connsiteY94" fmla="*/ 3060118 h 6858000"/>
              <a:gd name="connsiteX95" fmla="*/ 5073626 w 5552708"/>
              <a:gd name="connsiteY95" fmla="*/ 3059690 h 6858000"/>
              <a:gd name="connsiteX96" fmla="*/ 5067867 w 5552708"/>
              <a:gd name="connsiteY96" fmla="*/ 3069806 h 6858000"/>
              <a:gd name="connsiteX97" fmla="*/ 5065335 w 5552708"/>
              <a:gd name="connsiteY97" fmla="*/ 3071678 h 6858000"/>
              <a:gd name="connsiteX98" fmla="*/ 5051806 w 5552708"/>
              <a:gd name="connsiteY98" fmla="*/ 3083233 h 6858000"/>
              <a:gd name="connsiteX99" fmla="*/ 5047824 w 5552708"/>
              <a:gd name="connsiteY99" fmla="*/ 3128247 h 6858000"/>
              <a:gd name="connsiteX100" fmla="*/ 5022444 w 5552708"/>
              <a:gd name="connsiteY100" fmla="*/ 3166893 h 6858000"/>
              <a:gd name="connsiteX101" fmla="*/ 4961916 w 5552708"/>
              <a:gd name="connsiteY101" fmla="*/ 3312149 h 6858000"/>
              <a:gd name="connsiteX102" fmla="*/ 4928070 w 5552708"/>
              <a:gd name="connsiteY102" fmla="*/ 3349450 h 6858000"/>
              <a:gd name="connsiteX103" fmla="*/ 4858652 w 5552708"/>
              <a:gd name="connsiteY103" fmla="*/ 3443841 h 6858000"/>
              <a:gd name="connsiteX104" fmla="*/ 4821392 w 5552708"/>
              <a:gd name="connsiteY104" fmla="*/ 3661714 h 6858000"/>
              <a:gd name="connsiteX105" fmla="*/ 4825147 w 5552708"/>
              <a:gd name="connsiteY105" fmla="*/ 3676668 h 6858000"/>
              <a:gd name="connsiteX106" fmla="*/ 4824341 w 5552708"/>
              <a:gd name="connsiteY106" fmla="*/ 3691352 h 6858000"/>
              <a:gd name="connsiteX107" fmla="*/ 4822735 w 5552708"/>
              <a:gd name="connsiteY107" fmla="*/ 3692500 h 6858000"/>
              <a:gd name="connsiteX108" fmla="*/ 4817318 w 5552708"/>
              <a:gd name="connsiteY108" fmla="*/ 3707640 h 6858000"/>
              <a:gd name="connsiteX109" fmla="*/ 4819146 w 5552708"/>
              <a:gd name="connsiteY109" fmla="*/ 3712253 h 6858000"/>
              <a:gd name="connsiteX110" fmla="*/ 4816373 w 5552708"/>
              <a:gd name="connsiteY110" fmla="*/ 3723048 h 6858000"/>
              <a:gd name="connsiteX111" fmla="*/ 4813460 w 5552708"/>
              <a:gd name="connsiteY111" fmla="*/ 3745409 h 6858000"/>
              <a:gd name="connsiteX112" fmla="*/ 4810527 w 5552708"/>
              <a:gd name="connsiteY112" fmla="*/ 3748566 h 6858000"/>
              <a:gd name="connsiteX113" fmla="*/ 4742720 w 5552708"/>
              <a:gd name="connsiteY113" fmla="*/ 3828954 h 6858000"/>
              <a:gd name="connsiteX114" fmla="*/ 4731784 w 5552708"/>
              <a:gd name="connsiteY114" fmla="*/ 3868871 h 6858000"/>
              <a:gd name="connsiteX115" fmla="*/ 4731481 w 5552708"/>
              <a:gd name="connsiteY115" fmla="*/ 3868898 h 6858000"/>
              <a:gd name="connsiteX116" fmla="*/ 4728490 w 5552708"/>
              <a:gd name="connsiteY116" fmla="*/ 3875525 h 6858000"/>
              <a:gd name="connsiteX117" fmla="*/ 4727500 w 5552708"/>
              <a:gd name="connsiteY117" fmla="*/ 3880683 h 6858000"/>
              <a:gd name="connsiteX118" fmla="*/ 4719663 w 5552708"/>
              <a:gd name="connsiteY118" fmla="*/ 3896892 h 6858000"/>
              <a:gd name="connsiteX119" fmla="*/ 4715899 w 5552708"/>
              <a:gd name="connsiteY119" fmla="*/ 3897345 h 6858000"/>
              <a:gd name="connsiteX120" fmla="*/ 4715832 w 5552708"/>
              <a:gd name="connsiteY120" fmla="*/ 3898632 h 6858000"/>
              <a:gd name="connsiteX121" fmla="*/ 4618476 w 5552708"/>
              <a:gd name="connsiteY121" fmla="*/ 4076334 h 6858000"/>
              <a:gd name="connsiteX122" fmla="*/ 4576303 w 5552708"/>
              <a:gd name="connsiteY122" fmla="*/ 4154580 h 6858000"/>
              <a:gd name="connsiteX123" fmla="*/ 4536795 w 5552708"/>
              <a:gd name="connsiteY123" fmla="*/ 4186216 h 6858000"/>
              <a:gd name="connsiteX124" fmla="*/ 4534335 w 5552708"/>
              <a:gd name="connsiteY124" fmla="*/ 4190678 h 6858000"/>
              <a:gd name="connsiteX125" fmla="*/ 4532585 w 5552708"/>
              <a:gd name="connsiteY125" fmla="*/ 4203860 h 6858000"/>
              <a:gd name="connsiteX126" fmla="*/ 4532745 w 5552708"/>
              <a:gd name="connsiteY126" fmla="*/ 4208983 h 6858000"/>
              <a:gd name="connsiteX127" fmla="*/ 4531239 w 5552708"/>
              <a:gd name="connsiteY127" fmla="*/ 4216126 h 6858000"/>
              <a:gd name="connsiteX128" fmla="*/ 4530941 w 5552708"/>
              <a:gd name="connsiteY128" fmla="*/ 4216251 h 6858000"/>
              <a:gd name="connsiteX129" fmla="*/ 4530039 w 5552708"/>
              <a:gd name="connsiteY129" fmla="*/ 4223045 h 6858000"/>
              <a:gd name="connsiteX130" fmla="*/ 4528920 w 5552708"/>
              <a:gd name="connsiteY130" fmla="*/ 4256957 h 6858000"/>
              <a:gd name="connsiteX131" fmla="*/ 4495092 w 5552708"/>
              <a:gd name="connsiteY131" fmla="*/ 4295227 h 6858000"/>
              <a:gd name="connsiteX132" fmla="*/ 4487069 w 5552708"/>
              <a:gd name="connsiteY132" fmla="*/ 4312260 h 6858000"/>
              <a:gd name="connsiteX133" fmla="*/ 4481391 w 5552708"/>
              <a:gd name="connsiteY133" fmla="*/ 4321074 h 6858000"/>
              <a:gd name="connsiteX134" fmla="*/ 4480140 w 5552708"/>
              <a:gd name="connsiteY134" fmla="*/ 4321443 h 6858000"/>
              <a:gd name="connsiteX135" fmla="*/ 4479199 w 5552708"/>
              <a:gd name="connsiteY135" fmla="*/ 4353976 h 6858000"/>
              <a:gd name="connsiteX136" fmla="*/ 4476976 w 5552708"/>
              <a:gd name="connsiteY136" fmla="*/ 4357874 h 6858000"/>
              <a:gd name="connsiteX137" fmla="*/ 4479044 w 5552708"/>
              <a:gd name="connsiteY137" fmla="*/ 4379621 h 6858000"/>
              <a:gd name="connsiteX138" fmla="*/ 4478683 w 5552708"/>
              <a:gd name="connsiteY138" fmla="*/ 4390568 h 6858000"/>
              <a:gd name="connsiteX139" fmla="*/ 4481532 w 5552708"/>
              <a:gd name="connsiteY139" fmla="*/ 4394254 h 6858000"/>
              <a:gd name="connsiteX140" fmla="*/ 4479499 w 5552708"/>
              <a:gd name="connsiteY140" fmla="*/ 4410114 h 6858000"/>
              <a:gd name="connsiteX141" fmla="*/ 4478153 w 5552708"/>
              <a:gd name="connsiteY141" fmla="*/ 4411710 h 6858000"/>
              <a:gd name="connsiteX142" fmla="*/ 4480616 w 5552708"/>
              <a:gd name="connsiteY142" fmla="*/ 4425622 h 6858000"/>
              <a:gd name="connsiteX143" fmla="*/ 4487688 w 5552708"/>
              <a:gd name="connsiteY143" fmla="*/ 4438292 h 6858000"/>
              <a:gd name="connsiteX144" fmla="*/ 4454727 w 5552708"/>
              <a:gd name="connsiteY144" fmla="*/ 4569970 h 6858000"/>
              <a:gd name="connsiteX145" fmla="*/ 4469804 w 5552708"/>
              <a:gd name="connsiteY145" fmla="*/ 4692415 h 6858000"/>
              <a:gd name="connsiteX146" fmla="*/ 4450795 w 5552708"/>
              <a:gd name="connsiteY146" fmla="*/ 4763659 h 6858000"/>
              <a:gd name="connsiteX147" fmla="*/ 4422945 w 5552708"/>
              <a:gd name="connsiteY147" fmla="*/ 4783049 h 6858000"/>
              <a:gd name="connsiteX148" fmla="*/ 4397314 w 5552708"/>
              <a:gd name="connsiteY148" fmla="*/ 4964397 h 6858000"/>
              <a:gd name="connsiteX149" fmla="*/ 4380606 w 5552708"/>
              <a:gd name="connsiteY149" fmla="*/ 5008665 h 6858000"/>
              <a:gd name="connsiteX150" fmla="*/ 4386649 w 5552708"/>
              <a:gd name="connsiteY150" fmla="*/ 5051823 h 6858000"/>
              <a:gd name="connsiteX151" fmla="*/ 4375733 w 5552708"/>
              <a:gd name="connsiteY151" fmla="*/ 5067011 h 6858000"/>
              <a:gd name="connsiteX152" fmla="*/ 4373624 w 5552708"/>
              <a:gd name="connsiteY152" fmla="*/ 5069584 h 6858000"/>
              <a:gd name="connsiteX153" fmla="*/ 4370134 w 5552708"/>
              <a:gd name="connsiteY153" fmla="*/ 5080883 h 6858000"/>
              <a:gd name="connsiteX154" fmla="*/ 4362957 w 5552708"/>
              <a:gd name="connsiteY154" fmla="*/ 5082819 h 6858000"/>
              <a:gd name="connsiteX155" fmla="*/ 4333195 w 5552708"/>
              <a:gd name="connsiteY155" fmla="*/ 5221840 h 6858000"/>
              <a:gd name="connsiteX156" fmla="*/ 4320037 w 5552708"/>
              <a:gd name="connsiteY156" fmla="*/ 5281999 h 6858000"/>
              <a:gd name="connsiteX157" fmla="*/ 4308816 w 5552708"/>
              <a:gd name="connsiteY157" fmla="*/ 5303704 h 6858000"/>
              <a:gd name="connsiteX158" fmla="*/ 4272244 w 5552708"/>
              <a:gd name="connsiteY158" fmla="*/ 5388756 h 6858000"/>
              <a:gd name="connsiteX159" fmla="*/ 4246915 w 5552708"/>
              <a:gd name="connsiteY159" fmla="*/ 5462809 h 6858000"/>
              <a:gd name="connsiteX160" fmla="*/ 4255030 w 5552708"/>
              <a:gd name="connsiteY160" fmla="*/ 5521632 h 6858000"/>
              <a:gd name="connsiteX161" fmla="*/ 4249277 w 5552708"/>
              <a:gd name="connsiteY161" fmla="*/ 5525636 h 6858000"/>
              <a:gd name="connsiteX162" fmla="*/ 4241924 w 5552708"/>
              <a:gd name="connsiteY162" fmla="*/ 5563850 h 6858000"/>
              <a:gd name="connsiteX163" fmla="*/ 4248240 w 5552708"/>
              <a:gd name="connsiteY163" fmla="*/ 5703386 h 6858000"/>
              <a:gd name="connsiteX164" fmla="*/ 4232982 w 5552708"/>
              <a:gd name="connsiteY164" fmla="*/ 5777907 h 6858000"/>
              <a:gd name="connsiteX165" fmla="*/ 4222394 w 5552708"/>
              <a:gd name="connsiteY165" fmla="*/ 5803443 h 6858000"/>
              <a:gd name="connsiteX166" fmla="*/ 4204974 w 5552708"/>
              <a:gd name="connsiteY166" fmla="*/ 5846279 h 6858000"/>
              <a:gd name="connsiteX167" fmla="*/ 4179217 w 5552708"/>
              <a:gd name="connsiteY167" fmla="*/ 5876046 h 6858000"/>
              <a:gd name="connsiteX168" fmla="*/ 4169698 w 5552708"/>
              <a:gd name="connsiteY168" fmla="*/ 5912761 h 6858000"/>
              <a:gd name="connsiteX169" fmla="*/ 4183963 w 5552708"/>
              <a:gd name="connsiteY169" fmla="*/ 5924201 h 6858000"/>
              <a:gd name="connsiteX170" fmla="*/ 4143073 w 5552708"/>
              <a:gd name="connsiteY170" fmla="*/ 6020347 h 6858000"/>
              <a:gd name="connsiteX171" fmla="*/ 4132699 w 5552708"/>
              <a:gd name="connsiteY171" fmla="*/ 6054447 h 6858000"/>
              <a:gd name="connsiteX172" fmla="*/ 4099744 w 5552708"/>
              <a:gd name="connsiteY172" fmla="*/ 6146773 h 6858000"/>
              <a:gd name="connsiteX173" fmla="*/ 4063216 w 5552708"/>
              <a:gd name="connsiteY173" fmla="*/ 6238624 h 6858000"/>
              <a:gd name="connsiteX174" fmla="*/ 4021696 w 5552708"/>
              <a:gd name="connsiteY174" fmla="*/ 6289517 h 6858000"/>
              <a:gd name="connsiteX175" fmla="*/ 3993817 w 5552708"/>
              <a:gd name="connsiteY175" fmla="*/ 6365399 h 6858000"/>
              <a:gd name="connsiteX176" fmla="*/ 3986236 w 5552708"/>
              <a:gd name="connsiteY176" fmla="*/ 6377584 h 6858000"/>
              <a:gd name="connsiteX177" fmla="*/ 3911599 w 5552708"/>
              <a:gd name="connsiteY177" fmla="*/ 6509659 h 6858000"/>
              <a:gd name="connsiteX178" fmla="*/ 3858869 w 5552708"/>
              <a:gd name="connsiteY178" fmla="*/ 6582751 h 6858000"/>
              <a:gd name="connsiteX179" fmla="*/ 3770950 w 5552708"/>
              <a:gd name="connsiteY179" fmla="*/ 6757987 h 6858000"/>
              <a:gd name="connsiteX180" fmla="*/ 3749766 w 5552708"/>
              <a:gd name="connsiteY180" fmla="*/ 6858000 h 6858000"/>
              <a:gd name="connsiteX181" fmla="*/ 12348 w 5552708"/>
              <a:gd name="connsiteY181" fmla="*/ 6858000 h 6858000"/>
              <a:gd name="connsiteX182" fmla="*/ 0 w 5552708"/>
              <a:gd name="connsiteY182" fmla="*/ 672566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</a:cxnLst>
            <a:rect l="l" t="t" r="r" b="b"/>
            <a:pathLst>
              <a:path w="5552708" h="6858000">
                <a:moveTo>
                  <a:pt x="0" y="0"/>
                </a:moveTo>
                <a:lnTo>
                  <a:pt x="5443651" y="0"/>
                </a:lnTo>
                <a:lnTo>
                  <a:pt x="5443781" y="512"/>
                </a:lnTo>
                <a:cubicBezTo>
                  <a:pt x="5446206" y="7309"/>
                  <a:pt x="5449083" y="15278"/>
                  <a:pt x="5444033" y="20501"/>
                </a:cubicBezTo>
                <a:cubicBezTo>
                  <a:pt x="5435420" y="27795"/>
                  <a:pt x="5439966" y="35996"/>
                  <a:pt x="5439390" y="44768"/>
                </a:cubicBezTo>
                <a:cubicBezTo>
                  <a:pt x="5431962" y="55410"/>
                  <a:pt x="5437588" y="94208"/>
                  <a:pt x="5443913" y="104988"/>
                </a:cubicBezTo>
                <a:cubicBezTo>
                  <a:pt x="5467308" y="131885"/>
                  <a:pt x="5440518" y="182050"/>
                  <a:pt x="5458241" y="204162"/>
                </a:cubicBezTo>
                <a:cubicBezTo>
                  <a:pt x="5460281" y="211583"/>
                  <a:pt x="5460566" y="218611"/>
                  <a:pt x="5459763" y="225360"/>
                </a:cubicBezTo>
                <a:lnTo>
                  <a:pt x="5454996" y="243902"/>
                </a:lnTo>
                <a:lnTo>
                  <a:pt x="5448597" y="248483"/>
                </a:lnTo>
                <a:lnTo>
                  <a:pt x="5448458" y="260196"/>
                </a:lnTo>
                <a:lnTo>
                  <a:pt x="5447150" y="263377"/>
                </a:lnTo>
                <a:cubicBezTo>
                  <a:pt x="5448938" y="273127"/>
                  <a:pt x="5457762" y="301628"/>
                  <a:pt x="5459187" y="318691"/>
                </a:cubicBezTo>
                <a:cubicBezTo>
                  <a:pt x="5456617" y="351374"/>
                  <a:pt x="5481393" y="329570"/>
                  <a:pt x="5455708" y="365759"/>
                </a:cubicBezTo>
                <a:cubicBezTo>
                  <a:pt x="5472236" y="419311"/>
                  <a:pt x="5443611" y="447897"/>
                  <a:pt x="5473651" y="492182"/>
                </a:cubicBezTo>
                <a:cubicBezTo>
                  <a:pt x="5483259" y="556102"/>
                  <a:pt x="5473858" y="624576"/>
                  <a:pt x="5481453" y="689666"/>
                </a:cubicBezTo>
                <a:cubicBezTo>
                  <a:pt x="5481825" y="737836"/>
                  <a:pt x="5505966" y="768312"/>
                  <a:pt x="5488233" y="816332"/>
                </a:cubicBezTo>
                <a:cubicBezTo>
                  <a:pt x="5492515" y="818482"/>
                  <a:pt x="5526923" y="887911"/>
                  <a:pt x="5529718" y="891550"/>
                </a:cubicBezTo>
                <a:lnTo>
                  <a:pt x="5536104" y="903318"/>
                </a:lnTo>
                <a:lnTo>
                  <a:pt x="5535257" y="905308"/>
                </a:lnTo>
                <a:cubicBezTo>
                  <a:pt x="5534066" y="913418"/>
                  <a:pt x="5535399" y="917837"/>
                  <a:pt x="5537840" y="920621"/>
                </a:cubicBezTo>
                <a:lnTo>
                  <a:pt x="5541663" y="922876"/>
                </a:lnTo>
                <a:lnTo>
                  <a:pt x="5544456" y="933037"/>
                </a:lnTo>
                <a:lnTo>
                  <a:pt x="5552708" y="952132"/>
                </a:lnTo>
                <a:lnTo>
                  <a:pt x="5551675" y="956570"/>
                </a:lnTo>
                <a:lnTo>
                  <a:pt x="5531341" y="1064863"/>
                </a:lnTo>
                <a:cubicBezTo>
                  <a:pt x="5534620" y="1074818"/>
                  <a:pt x="5537566" y="1085372"/>
                  <a:pt x="5539998" y="1096340"/>
                </a:cubicBezTo>
                <a:lnTo>
                  <a:pt x="5541075" y="1102915"/>
                </a:lnTo>
                <a:lnTo>
                  <a:pt x="5540822" y="1103143"/>
                </a:lnTo>
                <a:cubicBezTo>
                  <a:pt x="5540471" y="1104784"/>
                  <a:pt x="5540605" y="1107024"/>
                  <a:pt x="5541413" y="1110274"/>
                </a:cubicBezTo>
                <a:lnTo>
                  <a:pt x="5543038" y="1114901"/>
                </a:lnTo>
                <a:cubicBezTo>
                  <a:pt x="5543735" y="1119151"/>
                  <a:pt x="5544432" y="1123402"/>
                  <a:pt x="5545128" y="1127652"/>
                </a:cubicBezTo>
                <a:lnTo>
                  <a:pt x="5544028" y="1132698"/>
                </a:lnTo>
                <a:cubicBezTo>
                  <a:pt x="5534609" y="1151029"/>
                  <a:pt x="5496304" y="1149042"/>
                  <a:pt x="5514811" y="1177140"/>
                </a:cubicBezTo>
                <a:cubicBezTo>
                  <a:pt x="5509719" y="1211798"/>
                  <a:pt x="5486957" y="1231445"/>
                  <a:pt x="5496402" y="1265293"/>
                </a:cubicBezTo>
                <a:cubicBezTo>
                  <a:pt x="5491550" y="1297727"/>
                  <a:pt x="5479431" y="1324727"/>
                  <a:pt x="5481620" y="1353039"/>
                </a:cubicBezTo>
                <a:cubicBezTo>
                  <a:pt x="5473631" y="1363324"/>
                  <a:pt x="5469597" y="1373497"/>
                  <a:pt x="5477938" y="1385038"/>
                </a:cubicBezTo>
                <a:cubicBezTo>
                  <a:pt x="5470625" y="1414924"/>
                  <a:pt x="5455771" y="1420367"/>
                  <a:pt x="5464009" y="1441067"/>
                </a:cubicBezTo>
                <a:cubicBezTo>
                  <a:pt x="5439287" y="1455035"/>
                  <a:pt x="5447714" y="1457216"/>
                  <a:pt x="5453063" y="1466104"/>
                </a:cubicBezTo>
                <a:cubicBezTo>
                  <a:pt x="5453164" y="1466506"/>
                  <a:pt x="5453267" y="1466908"/>
                  <a:pt x="5453368" y="1467310"/>
                </a:cubicBezTo>
                <a:lnTo>
                  <a:pt x="5449849" y="1469198"/>
                </a:lnTo>
                <a:lnTo>
                  <a:pt x="5447717" y="1473816"/>
                </a:lnTo>
                <a:lnTo>
                  <a:pt x="5446906" y="1487106"/>
                </a:lnTo>
                <a:cubicBezTo>
                  <a:pt x="5447081" y="1488810"/>
                  <a:pt x="5447254" y="1490514"/>
                  <a:pt x="5447429" y="1492218"/>
                </a:cubicBezTo>
                <a:cubicBezTo>
                  <a:pt x="5447480" y="1495695"/>
                  <a:pt x="5447119" y="1497953"/>
                  <a:pt x="5446434" y="1499455"/>
                </a:cubicBezTo>
                <a:lnTo>
                  <a:pt x="5446146" y="1499600"/>
                </a:lnTo>
                <a:lnTo>
                  <a:pt x="5445728" y="1506449"/>
                </a:lnTo>
                <a:cubicBezTo>
                  <a:pt x="5445627" y="1518090"/>
                  <a:pt x="5446096" y="1529498"/>
                  <a:pt x="5447013" y="1540420"/>
                </a:cubicBezTo>
                <a:cubicBezTo>
                  <a:pt x="5431084" y="1547368"/>
                  <a:pt x="5443219" y="1588924"/>
                  <a:pt x="5416036" y="1580834"/>
                </a:cubicBezTo>
                <a:cubicBezTo>
                  <a:pt x="5416447" y="1595454"/>
                  <a:pt x="5426812" y="1605684"/>
                  <a:pt x="5409252" y="1598373"/>
                </a:cubicBezTo>
                <a:cubicBezTo>
                  <a:pt x="5408864" y="1603115"/>
                  <a:pt x="5406927" y="1605804"/>
                  <a:pt x="5404223" y="1607549"/>
                </a:cubicBezTo>
                <a:lnTo>
                  <a:pt x="5403003" y="1607994"/>
                </a:lnTo>
                <a:lnTo>
                  <a:pt x="5404366" y="1640580"/>
                </a:lnTo>
                <a:lnTo>
                  <a:pt x="5402429" y="1644617"/>
                </a:lnTo>
                <a:cubicBezTo>
                  <a:pt x="5403628" y="1651821"/>
                  <a:pt x="5404828" y="1659024"/>
                  <a:pt x="5406027" y="1666228"/>
                </a:cubicBezTo>
                <a:lnTo>
                  <a:pt x="5409538" y="1680703"/>
                </a:lnTo>
                <a:lnTo>
                  <a:pt x="5405582" y="1870222"/>
                </a:lnTo>
                <a:cubicBezTo>
                  <a:pt x="5407505" y="1917082"/>
                  <a:pt x="5419912" y="1922890"/>
                  <a:pt x="5418948" y="1979530"/>
                </a:cubicBezTo>
                <a:cubicBezTo>
                  <a:pt x="5381653" y="1974789"/>
                  <a:pt x="5447295" y="2092994"/>
                  <a:pt x="5405060" y="2051964"/>
                </a:cubicBezTo>
                <a:cubicBezTo>
                  <a:pt x="5406099" y="2068965"/>
                  <a:pt x="5389286" y="2084064"/>
                  <a:pt x="5378701" y="2073120"/>
                </a:cubicBezTo>
                <a:cubicBezTo>
                  <a:pt x="5397285" y="2126878"/>
                  <a:pt x="5362129" y="2197651"/>
                  <a:pt x="5366006" y="2256053"/>
                </a:cubicBezTo>
                <a:cubicBezTo>
                  <a:pt x="5334011" y="2283221"/>
                  <a:pt x="5362023" y="2269954"/>
                  <a:pt x="5352501" y="2301374"/>
                </a:cubicBezTo>
                <a:cubicBezTo>
                  <a:pt x="5379308" y="2296096"/>
                  <a:pt x="5332887" y="2338416"/>
                  <a:pt x="5361572" y="2344135"/>
                </a:cubicBezTo>
                <a:cubicBezTo>
                  <a:pt x="5358931" y="2349671"/>
                  <a:pt x="5355467" y="2354856"/>
                  <a:pt x="5351776" y="2360013"/>
                </a:cubicBezTo>
                <a:lnTo>
                  <a:pt x="5349856" y="2362723"/>
                </a:lnTo>
                <a:lnTo>
                  <a:pt x="5347182" y="2374239"/>
                </a:lnTo>
                <a:lnTo>
                  <a:pt x="5340172" y="2376629"/>
                </a:lnTo>
                <a:lnTo>
                  <a:pt x="5331662" y="2393351"/>
                </a:lnTo>
                <a:cubicBezTo>
                  <a:pt x="5329441" y="2399746"/>
                  <a:pt x="5328181" y="2406782"/>
                  <a:pt x="5328482" y="2414790"/>
                </a:cubicBezTo>
                <a:cubicBezTo>
                  <a:pt x="5337359" y="2435605"/>
                  <a:pt x="5319289" y="2463646"/>
                  <a:pt x="5316501" y="2490864"/>
                </a:cubicBezTo>
                <a:cubicBezTo>
                  <a:pt x="5317127" y="2495175"/>
                  <a:pt x="5317754" y="2499486"/>
                  <a:pt x="5318378" y="2503797"/>
                </a:cubicBezTo>
                <a:lnTo>
                  <a:pt x="5307008" y="2543608"/>
                </a:lnTo>
                <a:cubicBezTo>
                  <a:pt x="5304307" y="2555015"/>
                  <a:pt x="5302094" y="2566933"/>
                  <a:pt x="5300817" y="2579627"/>
                </a:cubicBezTo>
                <a:lnTo>
                  <a:pt x="5300491" y="2603469"/>
                </a:lnTo>
                <a:lnTo>
                  <a:pt x="5297327" y="2609298"/>
                </a:lnTo>
                <a:cubicBezTo>
                  <a:pt x="5296149" y="2620041"/>
                  <a:pt x="5302481" y="2635343"/>
                  <a:pt x="5292648" y="2632709"/>
                </a:cubicBezTo>
                <a:lnTo>
                  <a:pt x="5294499" y="2645215"/>
                </a:lnTo>
                <a:lnTo>
                  <a:pt x="5284921" y="2655995"/>
                </a:lnTo>
                <a:cubicBezTo>
                  <a:pt x="5282893" y="2657043"/>
                  <a:pt x="5280790" y="2657749"/>
                  <a:pt x="5278681" y="2658097"/>
                </a:cubicBezTo>
                <a:lnTo>
                  <a:pt x="5279052" y="2675265"/>
                </a:lnTo>
                <a:lnTo>
                  <a:pt x="5271485" y="2688260"/>
                </a:lnTo>
                <a:cubicBezTo>
                  <a:pt x="5272192" y="2692435"/>
                  <a:pt x="5272901" y="2696610"/>
                  <a:pt x="5273609" y="2700785"/>
                </a:cubicBezTo>
                <a:lnTo>
                  <a:pt x="5272098" y="2705655"/>
                </a:lnTo>
                <a:lnTo>
                  <a:pt x="5267605" y="2717660"/>
                </a:lnTo>
                <a:cubicBezTo>
                  <a:pt x="5264770" y="2723740"/>
                  <a:pt x="5261426" y="2730522"/>
                  <a:pt x="5258449" y="2738177"/>
                </a:cubicBezTo>
                <a:lnTo>
                  <a:pt x="5256679" y="2744727"/>
                </a:lnTo>
                <a:lnTo>
                  <a:pt x="5245116" y="2757932"/>
                </a:lnTo>
                <a:cubicBezTo>
                  <a:pt x="5236430" y="2767502"/>
                  <a:pt x="5230416" y="2775146"/>
                  <a:pt x="5233122" y="2784915"/>
                </a:cubicBezTo>
                <a:cubicBezTo>
                  <a:pt x="5221620" y="2799359"/>
                  <a:pt x="5193828" y="2806744"/>
                  <a:pt x="5197792" y="2830475"/>
                </a:cubicBezTo>
                <a:cubicBezTo>
                  <a:pt x="5186798" y="2821932"/>
                  <a:pt x="5192955" y="2855565"/>
                  <a:pt x="5180199" y="2857691"/>
                </a:cubicBezTo>
                <a:cubicBezTo>
                  <a:pt x="5170100" y="2858096"/>
                  <a:pt x="5169614" y="2868393"/>
                  <a:pt x="5164940" y="2875644"/>
                </a:cubicBezTo>
                <a:cubicBezTo>
                  <a:pt x="5154127" y="2879787"/>
                  <a:pt x="5139696" y="2917521"/>
                  <a:pt x="5139323" y="2931296"/>
                </a:cubicBezTo>
                <a:cubicBezTo>
                  <a:pt x="5144210" y="2970932"/>
                  <a:pt x="5099528" y="2996158"/>
                  <a:pt x="5102390" y="3027705"/>
                </a:cubicBezTo>
                <a:cubicBezTo>
                  <a:pt x="5100365" y="3035586"/>
                  <a:pt x="5097192" y="3041915"/>
                  <a:pt x="5093321" y="3047244"/>
                </a:cubicBezTo>
                <a:lnTo>
                  <a:pt x="5080729" y="3060118"/>
                </a:lnTo>
                <a:lnTo>
                  <a:pt x="5073626" y="3059690"/>
                </a:lnTo>
                <a:lnTo>
                  <a:pt x="5067867" y="3069806"/>
                </a:lnTo>
                <a:lnTo>
                  <a:pt x="5065335" y="3071678"/>
                </a:lnTo>
                <a:cubicBezTo>
                  <a:pt x="5060475" y="3075234"/>
                  <a:pt x="5055815" y="3078901"/>
                  <a:pt x="5051806" y="3083233"/>
                </a:cubicBezTo>
                <a:cubicBezTo>
                  <a:pt x="5076417" y="3100024"/>
                  <a:pt x="5021773" y="3122856"/>
                  <a:pt x="5047824" y="3128247"/>
                </a:cubicBezTo>
                <a:cubicBezTo>
                  <a:pt x="5030083" y="3154978"/>
                  <a:pt x="5059535" y="3153095"/>
                  <a:pt x="5022444" y="3166893"/>
                </a:cubicBezTo>
                <a:cubicBezTo>
                  <a:pt x="5009215" y="3225035"/>
                  <a:pt x="4960350" y="3252747"/>
                  <a:pt x="4961916" y="3312149"/>
                </a:cubicBezTo>
                <a:cubicBezTo>
                  <a:pt x="4955371" y="3297387"/>
                  <a:pt x="4932004" y="3332561"/>
                  <a:pt x="4928070" y="3349450"/>
                </a:cubicBezTo>
                <a:cubicBezTo>
                  <a:pt x="4901199" y="3293116"/>
                  <a:pt x="4891428" y="3463059"/>
                  <a:pt x="4858652" y="3443841"/>
                </a:cubicBezTo>
                <a:cubicBezTo>
                  <a:pt x="4840872" y="3495884"/>
                  <a:pt x="4832958" y="3617975"/>
                  <a:pt x="4821392" y="3661714"/>
                </a:cubicBezTo>
                <a:cubicBezTo>
                  <a:pt x="4823621" y="3666551"/>
                  <a:pt x="4824768" y="3671561"/>
                  <a:pt x="4825147" y="3676668"/>
                </a:cubicBezTo>
                <a:lnTo>
                  <a:pt x="4824341" y="3691352"/>
                </a:lnTo>
                <a:lnTo>
                  <a:pt x="4822735" y="3692500"/>
                </a:lnTo>
                <a:cubicBezTo>
                  <a:pt x="4817912" y="3698748"/>
                  <a:pt x="4816795" y="3703524"/>
                  <a:pt x="4817318" y="3707640"/>
                </a:cubicBezTo>
                <a:lnTo>
                  <a:pt x="4819146" y="3712253"/>
                </a:lnTo>
                <a:lnTo>
                  <a:pt x="4816373" y="3723048"/>
                </a:lnTo>
                <a:lnTo>
                  <a:pt x="4813460" y="3745409"/>
                </a:lnTo>
                <a:lnTo>
                  <a:pt x="4810527" y="3748566"/>
                </a:lnTo>
                <a:cubicBezTo>
                  <a:pt x="4798737" y="3762490"/>
                  <a:pt x="4755451" y="3809983"/>
                  <a:pt x="4742720" y="3828954"/>
                </a:cubicBezTo>
                <a:lnTo>
                  <a:pt x="4731784" y="3868871"/>
                </a:lnTo>
                <a:lnTo>
                  <a:pt x="4731481" y="3868898"/>
                </a:lnTo>
                <a:cubicBezTo>
                  <a:pt x="4730422" y="3870084"/>
                  <a:pt x="4729442" y="3872132"/>
                  <a:pt x="4728490" y="3875525"/>
                </a:cubicBezTo>
                <a:lnTo>
                  <a:pt x="4727500" y="3880683"/>
                </a:lnTo>
                <a:lnTo>
                  <a:pt x="4719663" y="3896892"/>
                </a:lnTo>
                <a:lnTo>
                  <a:pt x="4715899" y="3897345"/>
                </a:lnTo>
                <a:cubicBezTo>
                  <a:pt x="4715876" y="3897775"/>
                  <a:pt x="4715854" y="3898203"/>
                  <a:pt x="4715832" y="3898632"/>
                </a:cubicBezTo>
                <a:lnTo>
                  <a:pt x="4618476" y="4076334"/>
                </a:lnTo>
                <a:cubicBezTo>
                  <a:pt x="4617399" y="4112851"/>
                  <a:pt x="4590920" y="4122978"/>
                  <a:pt x="4576303" y="4154580"/>
                </a:cubicBezTo>
                <a:cubicBezTo>
                  <a:pt x="4585172" y="4189077"/>
                  <a:pt x="4550681" y="4172136"/>
                  <a:pt x="4536795" y="4186216"/>
                </a:cubicBezTo>
                <a:lnTo>
                  <a:pt x="4534335" y="4190678"/>
                </a:lnTo>
                <a:lnTo>
                  <a:pt x="4532585" y="4203860"/>
                </a:lnTo>
                <a:cubicBezTo>
                  <a:pt x="4532638" y="4205567"/>
                  <a:pt x="4532692" y="4207276"/>
                  <a:pt x="4532745" y="4208983"/>
                </a:cubicBezTo>
                <a:cubicBezTo>
                  <a:pt x="4532551" y="4212450"/>
                  <a:pt x="4532031" y="4214675"/>
                  <a:pt x="4531239" y="4216126"/>
                </a:cubicBezTo>
                <a:lnTo>
                  <a:pt x="4530941" y="4216251"/>
                </a:lnTo>
                <a:lnTo>
                  <a:pt x="4530039" y="4223045"/>
                </a:lnTo>
                <a:cubicBezTo>
                  <a:pt x="4529114" y="4234633"/>
                  <a:pt x="4528779" y="4246020"/>
                  <a:pt x="4528920" y="4256957"/>
                </a:cubicBezTo>
                <a:cubicBezTo>
                  <a:pt x="4512505" y="4262858"/>
                  <a:pt x="4521695" y="4305010"/>
                  <a:pt x="4495092" y="4295227"/>
                </a:cubicBezTo>
                <a:cubicBezTo>
                  <a:pt x="4494469" y="4309813"/>
                  <a:pt x="4504108" y="4320656"/>
                  <a:pt x="4487069" y="4312260"/>
                </a:cubicBezTo>
                <a:cubicBezTo>
                  <a:pt x="4486347" y="4316957"/>
                  <a:pt x="4484219" y="4319510"/>
                  <a:pt x="4481391" y="4321074"/>
                </a:cubicBezTo>
                <a:lnTo>
                  <a:pt x="4480140" y="4321443"/>
                </a:lnTo>
                <a:lnTo>
                  <a:pt x="4479199" y="4353976"/>
                </a:lnTo>
                <a:lnTo>
                  <a:pt x="4476976" y="4357874"/>
                </a:lnTo>
                <a:cubicBezTo>
                  <a:pt x="4477666" y="4365122"/>
                  <a:pt x="4478355" y="4372372"/>
                  <a:pt x="4479044" y="4379621"/>
                </a:cubicBezTo>
                <a:lnTo>
                  <a:pt x="4478683" y="4390568"/>
                </a:lnTo>
                <a:lnTo>
                  <a:pt x="4481532" y="4394254"/>
                </a:lnTo>
                <a:cubicBezTo>
                  <a:pt x="4482969" y="4397909"/>
                  <a:pt x="4482918" y="4402720"/>
                  <a:pt x="4479499" y="4410114"/>
                </a:cubicBezTo>
                <a:lnTo>
                  <a:pt x="4478153" y="4411710"/>
                </a:lnTo>
                <a:lnTo>
                  <a:pt x="4480616" y="4425622"/>
                </a:lnTo>
                <a:cubicBezTo>
                  <a:pt x="4482131" y="4430247"/>
                  <a:pt x="4484387" y="4434528"/>
                  <a:pt x="4487688" y="4438292"/>
                </a:cubicBezTo>
                <a:cubicBezTo>
                  <a:pt x="4457664" y="4477897"/>
                  <a:pt x="4468221" y="4523123"/>
                  <a:pt x="4454727" y="4569970"/>
                </a:cubicBezTo>
                <a:cubicBezTo>
                  <a:pt x="4417898" y="4583966"/>
                  <a:pt x="4440689" y="4674230"/>
                  <a:pt x="4469804" y="4692415"/>
                </a:cubicBezTo>
                <a:cubicBezTo>
                  <a:pt x="4432851" y="4685322"/>
                  <a:pt x="4490117" y="4807198"/>
                  <a:pt x="4450795" y="4763659"/>
                </a:cubicBezTo>
                <a:cubicBezTo>
                  <a:pt x="4450628" y="4780652"/>
                  <a:pt x="4432755" y="4794620"/>
                  <a:pt x="4422945" y="4783049"/>
                </a:cubicBezTo>
                <a:cubicBezTo>
                  <a:pt x="4437721" y="4837759"/>
                  <a:pt x="4397569" y="4905997"/>
                  <a:pt x="4397314" y="4964397"/>
                </a:cubicBezTo>
                <a:cubicBezTo>
                  <a:pt x="4363407" y="4989414"/>
                  <a:pt x="4392349" y="4977986"/>
                  <a:pt x="4380606" y="5008665"/>
                </a:cubicBezTo>
                <a:cubicBezTo>
                  <a:pt x="4407778" y="5005114"/>
                  <a:pt x="4358378" y="5044304"/>
                  <a:pt x="4386649" y="5051823"/>
                </a:cubicBezTo>
                <a:cubicBezTo>
                  <a:pt x="4383620" y="5057169"/>
                  <a:pt x="4379789" y="5062109"/>
                  <a:pt x="4375733" y="5067011"/>
                </a:cubicBezTo>
                <a:lnTo>
                  <a:pt x="4373624" y="5069584"/>
                </a:lnTo>
                <a:lnTo>
                  <a:pt x="4370134" y="5080883"/>
                </a:lnTo>
                <a:lnTo>
                  <a:pt x="4362957" y="5082819"/>
                </a:lnTo>
                <a:lnTo>
                  <a:pt x="4333195" y="5221840"/>
                </a:lnTo>
                <a:cubicBezTo>
                  <a:pt x="4335888" y="5234770"/>
                  <a:pt x="4329894" y="5274591"/>
                  <a:pt x="4320037" y="5281999"/>
                </a:cubicBezTo>
                <a:cubicBezTo>
                  <a:pt x="4316990" y="5290274"/>
                  <a:pt x="4318795" y="5300010"/>
                  <a:pt x="4308816" y="5303704"/>
                </a:cubicBezTo>
                <a:cubicBezTo>
                  <a:pt x="4300851" y="5321498"/>
                  <a:pt x="4282560" y="5362240"/>
                  <a:pt x="4272244" y="5388756"/>
                </a:cubicBezTo>
                <a:cubicBezTo>
                  <a:pt x="4281980" y="5405143"/>
                  <a:pt x="4255067" y="5425092"/>
                  <a:pt x="4246915" y="5462809"/>
                </a:cubicBezTo>
                <a:cubicBezTo>
                  <a:pt x="4258299" y="5480842"/>
                  <a:pt x="4241233" y="5488203"/>
                  <a:pt x="4255030" y="5521632"/>
                </a:cubicBezTo>
                <a:cubicBezTo>
                  <a:pt x="4253005" y="5522647"/>
                  <a:pt x="4251068" y="5523996"/>
                  <a:pt x="4249277" y="5525636"/>
                </a:cubicBezTo>
                <a:cubicBezTo>
                  <a:pt x="4238872" y="5535166"/>
                  <a:pt x="4235581" y="5552275"/>
                  <a:pt x="4241924" y="5563850"/>
                </a:cubicBezTo>
                <a:cubicBezTo>
                  <a:pt x="4259047" y="5616453"/>
                  <a:pt x="4250256" y="5660812"/>
                  <a:pt x="4248240" y="5703386"/>
                </a:cubicBezTo>
                <a:cubicBezTo>
                  <a:pt x="4243085" y="5751111"/>
                  <a:pt x="4218929" y="5715189"/>
                  <a:pt x="4232982" y="5777907"/>
                </a:cubicBezTo>
                <a:cubicBezTo>
                  <a:pt x="4221558" y="5782651"/>
                  <a:pt x="4219728" y="5790057"/>
                  <a:pt x="4222394" y="5803443"/>
                </a:cubicBezTo>
                <a:cubicBezTo>
                  <a:pt x="4219121" y="5826511"/>
                  <a:pt x="4193576" y="5820653"/>
                  <a:pt x="4204974" y="5846279"/>
                </a:cubicBezTo>
                <a:cubicBezTo>
                  <a:pt x="4191825" y="5839931"/>
                  <a:pt x="4191753" y="5888934"/>
                  <a:pt x="4179217" y="5876046"/>
                </a:cubicBezTo>
                <a:cubicBezTo>
                  <a:pt x="4163863" y="5888983"/>
                  <a:pt x="4183376" y="5899672"/>
                  <a:pt x="4169698" y="5912761"/>
                </a:cubicBezTo>
                <a:cubicBezTo>
                  <a:pt x="4164113" y="5929085"/>
                  <a:pt x="4186281" y="5905514"/>
                  <a:pt x="4183963" y="5924201"/>
                </a:cubicBezTo>
                <a:lnTo>
                  <a:pt x="4143073" y="6020347"/>
                </a:lnTo>
                <a:cubicBezTo>
                  <a:pt x="4148635" y="6035084"/>
                  <a:pt x="4142583" y="6045204"/>
                  <a:pt x="4132699" y="6054447"/>
                </a:cubicBezTo>
                <a:cubicBezTo>
                  <a:pt x="4128762" y="6085993"/>
                  <a:pt x="4111337" y="6112491"/>
                  <a:pt x="4099744" y="6146773"/>
                </a:cubicBezTo>
                <a:cubicBezTo>
                  <a:pt x="4101611" y="6186210"/>
                  <a:pt x="4075513" y="6201974"/>
                  <a:pt x="4063216" y="6238624"/>
                </a:cubicBezTo>
                <a:cubicBezTo>
                  <a:pt x="4076714" y="6279119"/>
                  <a:pt x="4027194" y="6257865"/>
                  <a:pt x="4021696" y="6289517"/>
                </a:cubicBezTo>
                <a:cubicBezTo>
                  <a:pt x="4030060" y="6343907"/>
                  <a:pt x="4004638" y="6285373"/>
                  <a:pt x="3993817" y="6365399"/>
                </a:cubicBezTo>
                <a:cubicBezTo>
                  <a:pt x="3996125" y="6370415"/>
                  <a:pt x="3990553" y="6379380"/>
                  <a:pt x="3986236" y="6377584"/>
                </a:cubicBezTo>
                <a:cubicBezTo>
                  <a:pt x="3984044" y="6395147"/>
                  <a:pt x="3911719" y="6484083"/>
                  <a:pt x="3911599" y="6509659"/>
                </a:cubicBezTo>
                <a:cubicBezTo>
                  <a:pt x="3888028" y="6555694"/>
                  <a:pt x="3870378" y="6548451"/>
                  <a:pt x="3858869" y="6582751"/>
                </a:cubicBezTo>
                <a:cubicBezTo>
                  <a:pt x="3834576" y="6620569"/>
                  <a:pt x="3820634" y="6692927"/>
                  <a:pt x="3770950" y="6757987"/>
                </a:cubicBezTo>
                <a:lnTo>
                  <a:pt x="3749766" y="6858000"/>
                </a:lnTo>
                <a:lnTo>
                  <a:pt x="12348" y="6858000"/>
                </a:lnTo>
                <a:lnTo>
                  <a:pt x="0" y="6725668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42FB76-6993-4181-5807-90063E3C6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8" y="896469"/>
            <a:ext cx="3820630" cy="3005643"/>
          </a:xfrm>
        </p:spPr>
        <p:txBody>
          <a:bodyPr anchor="t">
            <a:norm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Thank you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21B4-FF04-3D4A-A065-8E0847C5A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4742" y="507037"/>
            <a:ext cx="6383466" cy="5708862"/>
          </a:xfrm>
        </p:spPr>
        <p:txBody>
          <a:bodyPr>
            <a:normAutofit/>
          </a:bodyPr>
          <a:lstStyle/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1. Recommendations: Acne vulgaris: Management: Guidance [Internet]. [cited 2023 May 15]. Available from: http://www.nice.org.uk/guidance/ng198/chapter/Recommendations </a:t>
            </a: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. </a:t>
            </a:r>
            <a:r>
              <a:rPr lang="en-GB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Lown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M, </a:t>
            </a:r>
            <a:r>
              <a:rPr lang="en-GB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Mckeown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S, Stuart B, Francis N, </a:t>
            </a:r>
            <a:r>
              <a:rPr lang="en-GB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Santer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M, </a:t>
            </a:r>
            <a:r>
              <a:rPr lang="en-GB" sz="2000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Lewith</a:t>
            </a:r>
            <a:r>
              <a:rPr lang="en-GB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G, et al.. Prescribing of long-term antibiotics to adolescents in primary care: a retrospective cohort study. British Journal of General Practice. 2021;71(713):e887–94.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www.pcds.org.uk/clinical-guidance/acne-vulgaris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  <a:hlinkClick r:id="rId3"/>
              </a:rPr>
              <a:t>www.cec.health.nsw.gov.au/__data/assets/pdf_file/0003/258717/5x5-Antimicrobial-Audit-User-Guide.pdf</a:t>
            </a:r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GB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844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782</Words>
  <Application>Microsoft Office PowerPoint</Application>
  <PresentationFormat>Widescreen</PresentationFormat>
  <Paragraphs>92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Meiryo</vt:lpstr>
      <vt:lpstr>Arial</vt:lpstr>
      <vt:lpstr>Calibri</vt:lpstr>
      <vt:lpstr>Calibri Light</vt:lpstr>
      <vt:lpstr>Inter</vt:lpstr>
      <vt:lpstr>Office Theme</vt:lpstr>
      <vt:lpstr>Lymecycline for Acne vulgaris</vt:lpstr>
      <vt:lpstr>Brief background</vt:lpstr>
      <vt:lpstr>Relevant Management guidelines (1)</vt:lpstr>
      <vt:lpstr>PowerPoint Presentation</vt:lpstr>
      <vt:lpstr>Limitations</vt:lpstr>
      <vt:lpstr>Possible Interventions</vt:lpstr>
      <vt:lpstr>Further interventions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Lymecycline for Acne vulgaris</dc:title>
  <dc:creator>Simon Cheung</dc:creator>
  <cp:lastModifiedBy>Simon Cheung</cp:lastModifiedBy>
  <cp:revision>53</cp:revision>
  <dcterms:created xsi:type="dcterms:W3CDTF">2023-04-22T10:02:11Z</dcterms:created>
  <dcterms:modified xsi:type="dcterms:W3CDTF">2023-05-15T17:24:23Z</dcterms:modified>
</cp:coreProperties>
</file>